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2"/>
  </p:handoutMasterIdLst>
  <p:sldIdLst>
    <p:sldId id="256" r:id="rId3"/>
    <p:sldId id="257" r:id="rId5"/>
    <p:sldId id="258" r:id="rId6"/>
    <p:sldId id="259" r:id="rId7"/>
    <p:sldId id="260" r:id="rId8"/>
    <p:sldId id="296" r:id="rId9"/>
    <p:sldId id="262" r:id="rId10"/>
    <p:sldId id="263" r:id="rId11"/>
    <p:sldId id="264" r:id="rId12"/>
    <p:sldId id="265" r:id="rId13"/>
    <p:sldId id="266" r:id="rId14"/>
    <p:sldId id="273" r:id="rId15"/>
    <p:sldId id="269" r:id="rId16"/>
    <p:sldId id="276" r:id="rId17"/>
    <p:sldId id="322" r:id="rId18"/>
    <p:sldId id="282" r:id="rId19"/>
    <p:sldId id="284" r:id="rId20"/>
    <p:sldId id="285" r:id="rId21"/>
    <p:sldId id="297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</p:sldIdLst>
  <p:sldSz cx="7556500" cy="10693400"/>
  <p:notesSz cx="7556500" cy="106934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9" userDrawn="1">
          <p15:clr>
            <a:srgbClr val="A4A3A4"/>
          </p15:clr>
        </p15:guide>
        <p15:guide id="2" pos="492" userDrawn="1">
          <p15:clr>
            <a:srgbClr val="A4A3A4"/>
          </p15:clr>
        </p15:guide>
        <p15:guide id="3" pos="4295" userDrawn="1">
          <p15:clr>
            <a:srgbClr val="A4A3A4"/>
          </p15:clr>
        </p15:guide>
        <p15:guide id="4" pos="2380" userDrawn="1">
          <p15:clr>
            <a:srgbClr val="A4A3A4"/>
          </p15:clr>
        </p15:guide>
        <p15:guide id="5" orient="horz" pos="6372" userDrawn="1">
          <p15:clr>
            <a:srgbClr val="A4A3A4"/>
          </p15:clr>
        </p15:guide>
        <p15:guide id="6" orient="horz" pos="3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6612"/>
    <a:srgbClr val="AD6312"/>
    <a:srgbClr val="AF8500"/>
    <a:srgbClr val="F8F3FA"/>
    <a:srgbClr val="EBD4F3"/>
    <a:srgbClr val="B055CE"/>
    <a:srgbClr val="A8C0A8"/>
    <a:srgbClr val="EC7C30"/>
    <a:srgbClr val="21C4A4"/>
    <a:srgbClr val="C570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33" autoAdjust="0"/>
  </p:normalViewPr>
  <p:slideViewPr>
    <p:cSldViewPr showGuides="1">
      <p:cViewPr varScale="1">
        <p:scale>
          <a:sx n="72" d="100"/>
          <a:sy n="72" d="100"/>
        </p:scale>
        <p:origin x="2478" y="60"/>
      </p:cViewPr>
      <p:guideLst>
        <p:guide orient="horz" pos="3389"/>
        <p:guide pos="492"/>
        <p:guide pos="4295"/>
        <p:guide pos="2380"/>
        <p:guide orient="horz" pos="6372"/>
        <p:guide orient="horz" pos="32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gs" Target="tags/tag36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607996" cy="627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45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716221" y="0"/>
            <a:ext cx="3607996" cy="627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45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1877900"/>
            <a:ext cx="3607996" cy="6274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45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716221" y="11877900"/>
            <a:ext cx="3607996" cy="6274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45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1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2223" y="2506748"/>
            <a:ext cx="6118402" cy="1016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39621" y="3817161"/>
            <a:ext cx="4483607" cy="3912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1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80326" y="10321198"/>
            <a:ext cx="28829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.jpeg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image" Target="../media/image8.png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2" Type="http://schemas.openxmlformats.org/officeDocument/2006/relationships/notesSlide" Target="../notesSlides/notesSlide3.xml"/><Relationship Id="rId11" Type="http://schemas.openxmlformats.org/officeDocument/2006/relationships/slideLayout" Target="../slideLayouts/slideLayout5.xml"/><Relationship Id="rId10" Type="http://schemas.openxmlformats.org/officeDocument/2006/relationships/image" Target="../media/image10.png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.jpeg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5" Type="http://schemas.openxmlformats.org/officeDocument/2006/relationships/notesSlide" Target="../notesSlides/notesSlide10.xml"/><Relationship Id="rId24" Type="http://schemas.openxmlformats.org/officeDocument/2006/relationships/slideLayout" Target="../slideLayouts/slideLayout5.xml"/><Relationship Id="rId23" Type="http://schemas.openxmlformats.org/officeDocument/2006/relationships/tags" Target="../tags/tag29.xml"/><Relationship Id="rId22" Type="http://schemas.openxmlformats.org/officeDocument/2006/relationships/tags" Target="../tags/tag28.xml"/><Relationship Id="rId21" Type="http://schemas.openxmlformats.org/officeDocument/2006/relationships/tags" Target="../tags/tag27.xml"/><Relationship Id="rId20" Type="http://schemas.openxmlformats.org/officeDocument/2006/relationships/tags" Target="../tags/tag26.xml"/><Relationship Id="rId2" Type="http://schemas.openxmlformats.org/officeDocument/2006/relationships/tags" Target="../tags/tag8.xml"/><Relationship Id="rId19" Type="http://schemas.openxmlformats.org/officeDocument/2006/relationships/tags" Target="../tags/tag25.xml"/><Relationship Id="rId18" Type="http://schemas.openxmlformats.org/officeDocument/2006/relationships/tags" Target="../tags/tag24.xml"/><Relationship Id="rId17" Type="http://schemas.openxmlformats.org/officeDocument/2006/relationships/tags" Target="../tags/tag23.xml"/><Relationship Id="rId16" Type="http://schemas.openxmlformats.org/officeDocument/2006/relationships/tags" Target="../tags/tag22.xml"/><Relationship Id="rId15" Type="http://schemas.openxmlformats.org/officeDocument/2006/relationships/tags" Target="../tags/tag21.xml"/><Relationship Id="rId14" Type="http://schemas.openxmlformats.org/officeDocument/2006/relationships/tags" Target="../tags/tag20.xml"/><Relationship Id="rId13" Type="http://schemas.openxmlformats.org/officeDocument/2006/relationships/tags" Target="../tags/tag19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7" Type="http://schemas.openxmlformats.org/officeDocument/2006/relationships/slideLayout" Target="../slideLayouts/slideLayout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jpeg"/><Relationship Id="rId2" Type="http://schemas.openxmlformats.org/officeDocument/2006/relationships/image" Target="../media/image42.jpeg"/><Relationship Id="rId1" Type="http://schemas.openxmlformats.org/officeDocument/2006/relationships/tags" Target="../tags/tag34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5.xml"/><Relationship Id="rId2" Type="http://schemas.openxmlformats.org/officeDocument/2006/relationships/tags" Target="../tags/tag35.xml"/><Relationship Id="rId1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 l="29958" r="29958"/>
          <a:stretch>
            <a:fillRect/>
          </a:stretch>
        </p:blipFill>
        <p:spPr>
          <a:xfrm>
            <a:off x="635" y="0"/>
            <a:ext cx="7566025" cy="10617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object 5"/>
          <p:cNvSpPr txBox="1"/>
          <p:nvPr/>
        </p:nvSpPr>
        <p:spPr>
          <a:xfrm>
            <a:off x="273050" y="1841770"/>
            <a:ext cx="7086599" cy="276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阿荣旗亚东镇</a:t>
            </a:r>
            <a:endParaRPr lang="zh-CN" altLang="en-U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国土空间规划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540" algn="ctr">
              <a:lnSpc>
                <a:spcPct val="150000"/>
              </a:lnSpc>
            </a:pPr>
            <a:r>
              <a:rPr lang="zh-CN" altLang="en-US" sz="4000" b="1" spc="-4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4000" b="1" spc="-3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2021-2035</a:t>
            </a:r>
            <a:r>
              <a:rPr lang="zh-CN" altLang="en-US" sz="4000" b="1" spc="-4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年）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9175" y="4356100"/>
            <a:ext cx="3013710" cy="1106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4315"/>
              </a:lnSpc>
            </a:pPr>
            <a:endParaRPr lang="zh-CN" altLang="en-US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algn="ctr">
              <a:lnSpc>
                <a:spcPts val="4315"/>
              </a:lnSpc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（</a:t>
            </a:r>
            <a:r>
              <a:rPr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草案公众版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）</a:t>
            </a:r>
            <a:endParaRPr sz="2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06195" y="9262871"/>
            <a:ext cx="6114287" cy="8138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2832415" y="9362002"/>
            <a:ext cx="2061845" cy="307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202</a:t>
            </a:r>
            <a:r>
              <a:rPr lang="en-US"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4</a:t>
            </a: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en-US"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06</a:t>
            </a: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月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60000"/>
            <a:clrChange>
              <a:clrFrom>
                <a:srgbClr val="3DACE8">
                  <a:alpha val="100000"/>
                </a:srgbClr>
              </a:clrFrom>
              <a:clrTo>
                <a:srgbClr val="3DACE8">
                  <a:alpha val="100000"/>
                  <a:alpha val="0"/>
                </a:srgbClr>
              </a:clrTo>
            </a:clrChange>
          </a:blip>
          <a:srcRect l="30104" r="30104"/>
          <a:stretch>
            <a:fillRect/>
          </a:stretch>
        </p:blipFill>
        <p:spPr>
          <a:xfrm>
            <a:off x="0" y="0"/>
            <a:ext cx="7556500" cy="106807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矩形 6"/>
          <p:cNvSpPr/>
          <p:nvPr/>
        </p:nvSpPr>
        <p:spPr>
          <a:xfrm>
            <a:off x="-2540" y="3517900"/>
            <a:ext cx="7559039" cy="601980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4" name="object 4"/>
          <p:cNvSpPr txBox="1"/>
          <p:nvPr/>
        </p:nvSpPr>
        <p:spPr>
          <a:xfrm>
            <a:off x="425450" y="4915009"/>
            <a:ext cx="6705600" cy="4189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乡镇上联城市、下接乡村，作为五级国土空间规划体系的最基本单元，承担着由上传导、中间管控、向下指导的重要作用，因此乡镇国土空间规划发挥的主要作用应当包含三个方面的内容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贯彻落实省、市、县国土空间规划关于本乡镇的具体要求，有力保障重大战略布局的落实；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endParaRPr lang="en-US" altLang="zh-CN" sz="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摸清乡镇全域各类资源底数，明确刚性管控要求，划定国土空间保护开发格局，完善全域支撑体系，指导集中建设区建设发展，形成国土空间“一张图”；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endParaRPr lang="en-US" altLang="zh-CN" sz="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建立规划刚性传导体制机制，指导各项专项规划、详细规划、乡村规划的编制和实施。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5450" y="3975100"/>
            <a:ext cx="121285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2315" algn="l"/>
              </a:tabLst>
            </a:pPr>
            <a:r>
              <a:rPr sz="36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前	言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>
            <a:alphaModFix amt="70000"/>
          </a:blip>
          <a:srcRect l="30190" r="30190"/>
          <a:stretch>
            <a:fillRect/>
          </a:stretch>
        </p:blipFill>
        <p:spPr>
          <a:xfrm>
            <a:off x="0" y="0"/>
            <a:ext cx="7556500" cy="10727055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-5715" y="0"/>
            <a:ext cx="7562215" cy="1073912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6" name="object 36"/>
          <p:cNvSpPr txBox="1"/>
          <p:nvPr/>
        </p:nvSpPr>
        <p:spPr>
          <a:xfrm>
            <a:off x="828419" y="892277"/>
            <a:ext cx="1213485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2315" algn="l"/>
              </a:tabLst>
            </a:pPr>
            <a:r>
              <a:rPr sz="36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	录</a:t>
            </a:r>
            <a:endParaRPr sz="3600" b="1" dirty="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object 4"/>
          <p:cNvSpPr/>
          <p:nvPr/>
        </p:nvSpPr>
        <p:spPr>
          <a:xfrm>
            <a:off x="730250" y="2142490"/>
            <a:ext cx="3224784" cy="5059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32" name="object 6"/>
          <p:cNvSpPr/>
          <p:nvPr/>
        </p:nvSpPr>
        <p:spPr>
          <a:xfrm>
            <a:off x="730250" y="2541778"/>
            <a:ext cx="3224784" cy="6294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34" name="object 8"/>
          <p:cNvSpPr txBox="1"/>
          <p:nvPr/>
        </p:nvSpPr>
        <p:spPr>
          <a:xfrm>
            <a:off x="720578" y="2242743"/>
            <a:ext cx="2531357" cy="835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	规划总则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规划原则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规划范围与期限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" name="object 9"/>
          <p:cNvSpPr/>
          <p:nvPr/>
        </p:nvSpPr>
        <p:spPr>
          <a:xfrm>
            <a:off x="730250" y="4289806"/>
            <a:ext cx="3224784" cy="50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4" name="object 11"/>
          <p:cNvSpPr/>
          <p:nvPr/>
        </p:nvSpPr>
        <p:spPr>
          <a:xfrm>
            <a:off x="730250" y="4689094"/>
            <a:ext cx="3224784" cy="8427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6" name="object 13"/>
          <p:cNvSpPr txBox="1"/>
          <p:nvPr/>
        </p:nvSpPr>
        <p:spPr>
          <a:xfrm>
            <a:off x="720579" y="4389805"/>
            <a:ext cx="2942437" cy="1051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	目标和战略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总体战略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7" name="object 14"/>
          <p:cNvSpPr/>
          <p:nvPr/>
        </p:nvSpPr>
        <p:spPr>
          <a:xfrm>
            <a:off x="730250" y="6002782"/>
            <a:ext cx="3224784" cy="50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9" name="object 16"/>
          <p:cNvSpPr/>
          <p:nvPr/>
        </p:nvSpPr>
        <p:spPr>
          <a:xfrm>
            <a:off x="730250" y="6402070"/>
            <a:ext cx="3880104" cy="21366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2" name="object 18"/>
          <p:cNvSpPr txBox="1"/>
          <p:nvPr/>
        </p:nvSpPr>
        <p:spPr>
          <a:xfrm>
            <a:off x="720579" y="6103289"/>
            <a:ext cx="2942437" cy="1384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	国土空间总体格局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优化国土空间总体格局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统筹三条控制线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统筹城乡发展</a:t>
            </a:r>
            <a:endParaRPr sz="1400" dirty="0" err="1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村庄分类布局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3" name="object 19"/>
          <p:cNvSpPr/>
          <p:nvPr/>
        </p:nvSpPr>
        <p:spPr>
          <a:xfrm>
            <a:off x="3848355" y="2142490"/>
            <a:ext cx="3226307" cy="5059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5" name="object 21"/>
          <p:cNvSpPr/>
          <p:nvPr/>
        </p:nvSpPr>
        <p:spPr>
          <a:xfrm>
            <a:off x="3848355" y="2541778"/>
            <a:ext cx="2801110" cy="149047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7" name="object 23"/>
          <p:cNvSpPr txBox="1"/>
          <p:nvPr/>
        </p:nvSpPr>
        <p:spPr>
          <a:xfrm>
            <a:off x="3954781" y="2242489"/>
            <a:ext cx="2694684" cy="1267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	中心城区空间布局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构建通畅高效的交通系统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综合防灾减灾规划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推进城市有机更新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8" name="object 24"/>
          <p:cNvSpPr/>
          <p:nvPr/>
        </p:nvSpPr>
        <p:spPr>
          <a:xfrm>
            <a:off x="3848355" y="4303522"/>
            <a:ext cx="3226307" cy="50444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0" name="object 26"/>
          <p:cNvSpPr/>
          <p:nvPr/>
        </p:nvSpPr>
        <p:spPr>
          <a:xfrm>
            <a:off x="3848355" y="4701286"/>
            <a:ext cx="3508248" cy="84429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2" name="object 28"/>
          <p:cNvSpPr txBox="1"/>
          <p:nvPr/>
        </p:nvSpPr>
        <p:spPr>
          <a:xfrm>
            <a:off x="3954782" y="4402886"/>
            <a:ext cx="2871468" cy="1051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	基础设施与韧性城市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</a:t>
            </a:r>
            <a:r>
              <a:rPr sz="1400" spc="-15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lang="zh-CN" sz="1400" dirty="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3" name="object 29"/>
          <p:cNvSpPr/>
          <p:nvPr/>
        </p:nvSpPr>
        <p:spPr>
          <a:xfrm>
            <a:off x="3848355" y="6002782"/>
            <a:ext cx="3226307" cy="5059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7" name="object 33"/>
          <p:cNvSpPr txBox="1"/>
          <p:nvPr/>
        </p:nvSpPr>
        <p:spPr>
          <a:xfrm>
            <a:off x="3964705" y="6103289"/>
            <a:ext cx="2876785" cy="1267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	规划实施保障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规划传导与管控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近期行动计划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-27940" y="0"/>
            <a:ext cx="7585075" cy="10692765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-27940" y="-23495"/>
            <a:ext cx="7585710" cy="10716895"/>
          </a:xfrm>
          <a:prstGeom prst="rect">
            <a:avLst/>
          </a:prstGeom>
          <a:solidFill>
            <a:srgbClr val="8496AF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ct val="100000"/>
              </a:lnSpc>
              <a:tabLst>
                <a:tab pos="6104890" algn="l"/>
              </a:tabLst>
            </a:pPr>
            <a:r>
              <a:rPr sz="12000" i="0" u="none" spc="427" baseline="-4000" dirty="0">
                <a:latin typeface="微软雅黑" panose="020B0503020204020204" charset="-122"/>
                <a:cs typeface="微软雅黑" panose="020B0503020204020204" charset="-122"/>
              </a:rPr>
              <a:t>1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规划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总则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2270760" cy="8689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1.1 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规划原则</a:t>
            </a:r>
            <a:endParaRPr lang="en-US" alt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1.2 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规划范围与期限</a:t>
            </a:r>
            <a:endParaRPr lang="en-US" alt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object 14"/>
          <p:cNvSpPr txBox="1"/>
          <p:nvPr/>
        </p:nvSpPr>
        <p:spPr>
          <a:xfrm>
            <a:off x="819150" y="1420495"/>
            <a:ext cx="6007100" cy="872363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691005" indent="324485">
              <a:lnSpc>
                <a:spcPct val="125000"/>
              </a:lnSpc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生态优先、绿色低碳。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面贯彻习近平新时代生态文明思想与理念，坚持生态优先、绿色发展、低碳减碳的基本方针，落实并细化上位规划确定的生态空间格局与管控要求，树立“山水林田湖草沙”生命共同体意识，严守粮食安全底线和生态安全底线，促进人与自然和谐共生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以人为本、提升品质。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坚持以“人民为中心”的新型城镇化道路，科学布局生态空间、生产空间、生活空间，盘活乡镇空间与产业资源，提升人居环境品质，改善基础设施和公共服务设施服务能力与水平，推动城乡融合高质量发展。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algn="just"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因地制宜、突出特色。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结合自治区东、中、西部地区乡镇发展实际，深入挖掘地理区位、资源禀赋、历史文化和特色产业等特征，突出地域特色，传承地域文化。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全域管控、集约节约。强化自然资源统筹利用和用途管制，探索控制城乡建设用地增量，盘活存量的内涵式发展路径，提高国土空间利用效率。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上下结合，强化实施。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落实上位规划下达的核心指标，并将指标分解至村庄。强化规划实施时序，提出分阶段调控要求，确保近期项目可实施可管控，同时为后续发展预留条件，确保乡镇规划可实施、城乡发展可持续。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政府主导，公众参与。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统筹规划编制工作，建立旗县（市、区）、乡镇（街道）、村三级联动和部门协同机制。强化规划编制全过程的公众参与，保障规划共谋、共建、共治、共享。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0" name="图片 99" descr="C:/Users/Administrator/Desktop/t011d874b169c5785cd.jpgt011d874b169c5785cd"/>
          <p:cNvPicPr>
            <a:picLocks noChangeAspect="1"/>
          </p:cNvPicPr>
          <p:nvPr/>
        </p:nvPicPr>
        <p:blipFill rotWithShape="1">
          <a:blip r:embed="rId1"/>
          <a:srcRect l="8870" r="8870"/>
          <a:stretch>
            <a:fillRect/>
          </a:stretch>
        </p:blipFill>
        <p:spPr>
          <a:xfrm>
            <a:off x="5226049" y="1460587"/>
            <a:ext cx="1697695" cy="1372500"/>
          </a:xfrm>
          <a:prstGeom prst="rect">
            <a:avLst/>
          </a:prstGeom>
        </p:spPr>
      </p:pic>
      <p:pic>
        <p:nvPicPr>
          <p:cNvPr id="98" name="Picture 2" descr="C:/Users/Administrator/Desktop/t01d12b1af44026ea5b.pngt01d12b1af44026ea5b"/>
          <p:cNvPicPr>
            <a:picLocks noChangeAspect="1" noChangeArrowheads="1"/>
          </p:cNvPicPr>
          <p:nvPr/>
        </p:nvPicPr>
        <p:blipFill rotWithShape="1">
          <a:blip r:embed="rId2"/>
          <a:srcRect l="13199" r="13199"/>
          <a:stretch>
            <a:fillRect/>
          </a:stretch>
        </p:blipFill>
        <p:spPr bwMode="auto">
          <a:xfrm>
            <a:off x="5235575" y="4965700"/>
            <a:ext cx="1688465" cy="139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图片 98" descr="C:/Users/Administrator/Desktop/鄂伦春.jpg鄂伦春"/>
          <p:cNvPicPr>
            <a:picLocks noChangeAspect="1"/>
          </p:cNvPicPr>
          <p:nvPr/>
        </p:nvPicPr>
        <p:blipFill rotWithShape="1">
          <a:blip r:embed="rId3"/>
          <a:srcRect l="8765" r="8765"/>
          <a:stretch>
            <a:fillRect/>
          </a:stretch>
        </p:blipFill>
        <p:spPr>
          <a:xfrm>
            <a:off x="5235575" y="6794500"/>
            <a:ext cx="1689100" cy="1409065"/>
          </a:xfrm>
          <a:prstGeom prst="rect">
            <a:avLst/>
          </a:prstGeom>
        </p:spPr>
      </p:pic>
      <p:pic>
        <p:nvPicPr>
          <p:cNvPr id="97" name="Picture 2" descr="C:/Users/Administrator/Desktop/t01e2ca9a6bbb0e43b3.jpgt01e2ca9a6bbb0e43b3"/>
          <p:cNvPicPr>
            <a:picLocks noChangeAspect="1" noChangeArrowheads="1"/>
          </p:cNvPicPr>
          <p:nvPr/>
        </p:nvPicPr>
        <p:blipFill rotWithShape="1">
          <a:blip r:embed="rId4"/>
          <a:srcRect t="2601" b="2601"/>
          <a:stretch>
            <a:fillRect/>
          </a:stretch>
        </p:blipFill>
        <p:spPr bwMode="auto">
          <a:xfrm>
            <a:off x="5235575" y="3365500"/>
            <a:ext cx="1684655" cy="113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7"/>
          <p:cNvSpPr txBox="1"/>
          <p:nvPr/>
        </p:nvSpPr>
        <p:spPr>
          <a:xfrm>
            <a:off x="905967" y="971608"/>
            <a:ext cx="236982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1.1 </a:t>
            </a:r>
            <a:r>
              <a:rPr lang="zh-CN" altLang="en-US" sz="2200" b="1" spc="-2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规划原则</a:t>
            </a:r>
            <a:endParaRPr lang="zh-CN" altLang="en-US"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2"/>
          <p:cNvSpPr txBox="1"/>
          <p:nvPr/>
        </p:nvSpPr>
        <p:spPr>
          <a:xfrm>
            <a:off x="898041" y="320161"/>
            <a:ext cx="4328007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object 4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5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6"/>
          <p:cNvSpPr/>
          <p:nvPr/>
        </p:nvSpPr>
        <p:spPr>
          <a:xfrm>
            <a:off x="739774" y="522222"/>
            <a:ext cx="4486275" cy="45719"/>
          </a:xfrm>
          <a:custGeom>
            <a:avLst/>
            <a:gdLst/>
            <a:ahLst/>
            <a:cxnLst/>
            <a:rect l="l" t="t" r="r" b="b"/>
            <a:pathLst>
              <a:path w="4167504">
                <a:moveTo>
                  <a:pt x="4167504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8496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19"/>
          <p:cNvSpPr/>
          <p:nvPr/>
        </p:nvSpPr>
        <p:spPr>
          <a:xfrm>
            <a:off x="5235575" y="8517890"/>
            <a:ext cx="1688465" cy="11772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9774" y="522222"/>
            <a:ext cx="4486275" cy="45719"/>
          </a:xfrm>
          <a:custGeom>
            <a:avLst/>
            <a:gdLst/>
            <a:ahLst/>
            <a:cxnLst/>
            <a:rect l="l" t="t" r="r" b="b"/>
            <a:pathLst>
              <a:path w="4167504">
                <a:moveTo>
                  <a:pt x="4167504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8496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248539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1.2 </a:t>
            </a:r>
            <a:r>
              <a:rPr sz="2200" b="1" spc="-2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规划范围与期限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3420" y="1595755"/>
            <a:ext cx="6038215" cy="2943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smtClean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2200"/>
              </a:lnSpc>
            </a:pPr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ts val="2200"/>
              </a:lnSpc>
            </a:pPr>
            <a:r>
              <a:rPr 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规划范围为亚东镇行政辖区，总面积为609.16平方公里</a:t>
            </a: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，镇域：东兴村、东亚镇村、福合村、尖山子村、联盟村、六合村、六家子村、龙门口村、青松村、三合村、山里屯村、四合村、太平庄村、万兴村、西亚镇村、新合村、新兴村、兴权村、艳阳村、永合村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en-US" altLang="zh-CN" sz="1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endParaRPr lang="en-US" sz="13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smtClean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规划期限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349250" algn="l" eaLnBrk="0" hangingPunct="0">
              <a:lnSpc>
                <a:spcPct val="150000"/>
              </a:lnSpc>
              <a:spcBef>
                <a:spcPts val="975"/>
              </a:spcBef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本规划期限为2021-2035年。规划目标年为2035年，近期目标年为2025年，远景展望至2050年。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98041" y="320161"/>
            <a:ext cx="4328007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-55245" y="-3810"/>
            <a:ext cx="7643495" cy="10697210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-55245" y="-635"/>
            <a:ext cx="7644130" cy="10694035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EC7C30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3"/>
          <p:cNvSpPr/>
          <p:nvPr/>
        </p:nvSpPr>
        <p:spPr>
          <a:xfrm>
            <a:off x="-66040" y="0"/>
            <a:ext cx="7654290" cy="106914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ct val="100000"/>
              </a:lnSpc>
              <a:tabLst>
                <a:tab pos="6104890" algn="l"/>
              </a:tabLst>
            </a:pPr>
            <a:r>
              <a:rPr sz="12000" i="0" u="none" spc="427" baseline="-4000" dirty="0">
                <a:latin typeface="微软雅黑" panose="020B0503020204020204" charset="-122"/>
                <a:cs typeface="微软雅黑" panose="020B0503020204020204" charset="-122"/>
              </a:rPr>
              <a:t>2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目标和战略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 	</a:t>
            </a:r>
            <a:endParaRPr sz="4400" i="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2524760" cy="122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 </a:t>
            </a:r>
            <a:r>
              <a:rPr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国土空间总体战略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654050" y="1469766"/>
            <a:ext cx="6149975" cy="4211320"/>
            <a:chOff x="2705100" y="1423775"/>
            <a:chExt cx="9448199" cy="4211320"/>
          </a:xfrm>
        </p:grpSpPr>
        <p:sp>
          <p:nvSpPr>
            <p:cNvPr id="31" name="文本框 30"/>
            <p:cNvSpPr txBox="1"/>
            <p:nvPr/>
          </p:nvSpPr>
          <p:spPr>
            <a:xfrm>
              <a:off x="2860715" y="1423775"/>
              <a:ext cx="9175711" cy="4589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zh-CN" altLang="en-US" b="1" kern="100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705100" y="1713335"/>
              <a:ext cx="9365277" cy="1275715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亚东镇乡应以生态优先、绿色发展为导向，依托城镇特色优势和资源优势，推动旅游业快速发展。生态文明建设取得重大进步，国土空间开发保护格局明显优化，生态环境得到有效治理，促进社会公平，增进人民福祉，不断实现人民对美好生活的向往。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2788022" y="3852650"/>
              <a:ext cx="9365277" cy="1782445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阿荣旗东部区域物流集散中心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阿荣旗绿色农畜产品加工示范镇。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9" name="object 9"/>
          <p:cNvSpPr/>
          <p:nvPr/>
        </p:nvSpPr>
        <p:spPr>
          <a:xfrm>
            <a:off x="730251" y="1642997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905967" y="971608"/>
            <a:ext cx="5898184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 </a:t>
            </a:r>
            <a:r>
              <a:rPr sz="2200" b="1" spc="-25" dirty="0" err="1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lang="en-US" sz="2200" spc="-25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/>
          <p:nvPr/>
        </p:nvSpPr>
        <p:spPr>
          <a:xfrm flipV="1">
            <a:off x="730251" y="3766946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8" name="Picture 2" descr="C:/Users/Administrator/Desktop/u=1395766107,154358682&amp;fm=30&amp;app=106&amp;f=JPEG.jpgu=1395766107,154358682&amp;fm=30&amp;app=106&amp;f=JPE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2"/>
          <a:srcRect t="7571" b="7571"/>
          <a:stretch>
            <a:fillRect/>
          </a:stretch>
        </p:blipFill>
        <p:spPr bwMode="auto">
          <a:xfrm>
            <a:off x="0" y="6794569"/>
            <a:ext cx="7556500" cy="360704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/Users/Administrator/Desktop/u=1395766107,154358682&amp;fm=30&amp;app=106&amp;f=JPEG.jpgu=1395766107,154358682&amp;fm=30&amp;app=106&amp;f=JPEG"/>
          <p:cNvPicPr>
            <a:picLocks noChangeAspect="1" noChangeArrowheads="1"/>
          </p:cNvPicPr>
          <p:nvPr/>
        </p:nvPicPr>
        <p:blipFill rotWithShape="1">
          <a:blip r:embed="rId1"/>
          <a:srcRect t="7571" b="7571"/>
          <a:stretch>
            <a:fillRect/>
          </a:stretch>
        </p:blipFill>
        <p:spPr bwMode="auto">
          <a:xfrm>
            <a:off x="0" y="6718369"/>
            <a:ext cx="7556500" cy="360704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905967" y="971608"/>
            <a:ext cx="495617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 </a:t>
            </a:r>
            <a:r>
              <a:rPr sz="2200" b="1" spc="-2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28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2000" y="3441628"/>
            <a:ext cx="6096000" cy="830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0"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</a:rPr>
              <a:t>2035年规划目标：全镇空间格局不断优化、生态屏障更加牢固、农畜产品提质增效、基础设施互联互通、空间效率明显提升，不断满足人民群众对美好生活的向往。</a:t>
            </a:r>
            <a:endParaRPr lang="zh-CN" altLang="zh-CN" b="1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0251" y="1913586"/>
            <a:ext cx="6096000" cy="119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2025年规划目标：全镇生态环境质量和设施建设水平明显改善，国土空间保护开发格局初步形成，资源整合高效推进；城乡居民收入增长和经济增长基本同步，基本公共服务和基础设施保障能力得到一定的提升和完善。</a:t>
            </a:r>
            <a:endParaRPr lang="zh-CN" altLang="en-US" b="1" dirty="0">
              <a:solidFill>
                <a:srgbClr val="EC7C3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object 9"/>
          <p:cNvSpPr/>
          <p:nvPr/>
        </p:nvSpPr>
        <p:spPr>
          <a:xfrm>
            <a:off x="730251" y="1642997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1"/>
          <p:cNvSpPr/>
          <p:nvPr/>
        </p:nvSpPr>
        <p:spPr>
          <a:xfrm flipV="1">
            <a:off x="762001" y="3153360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11"/>
          <p:cNvSpPr/>
          <p:nvPr/>
        </p:nvSpPr>
        <p:spPr>
          <a:xfrm flipV="1">
            <a:off x="762001" y="4432250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p/>
        </p:txBody>
      </p:sp>
      <p:sp>
        <p:nvSpPr>
          <p:cNvPr id="7" name="object 10"/>
          <p:cNvSpPr txBox="1"/>
          <p:nvPr/>
        </p:nvSpPr>
        <p:spPr>
          <a:xfrm>
            <a:off x="762000" y="4664003"/>
            <a:ext cx="6096000" cy="1938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p>
            <a:pPr marL="12700" indent="0"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</a:rPr>
              <a:t>展望到2050年：国土空间格局全面优化，区域生态安全屏障区地位不断提升；有机农牧业发展至新高度，区域交通枢纽地位稳固增强，城镇发展突显特色。国土空间治理体系基本成熟，生态脆弱问题有效解决，生态极重要区得到严格保护，耕地、草原高质量发展进程持续加快，城镇进入高品质发展阶段，国土空间得到有效治理和保护，区域地位显著提升，区域协调辐射和吸引作用逐步增加。</a:t>
            </a:r>
            <a:endParaRPr lang="zh-CN" altLang="zh-CN" b="1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905967" y="971608"/>
            <a:ext cx="395097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 </a:t>
            </a:r>
            <a:r>
              <a:rPr sz="2200" b="1" spc="-25" dirty="0" err="1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国土空间开发保护战略</a:t>
            </a:r>
            <a:endParaRPr lang="zh-CN" altLang="en-US" sz="2200" b="1" spc="-25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9" name="group 14"/>
          <p:cNvGrpSpPr/>
          <p:nvPr/>
        </p:nvGrpSpPr>
        <p:grpSpPr>
          <a:xfrm rot="21600000">
            <a:off x="241300" y="7023100"/>
            <a:ext cx="5657862" cy="1574800"/>
            <a:chOff x="0" y="0"/>
            <a:chExt cx="5657862" cy="1574800"/>
          </a:xfrm>
        </p:grpSpPr>
        <p:sp>
          <p:nvSpPr>
            <p:cNvPr id="198" name="rect"/>
            <p:cNvSpPr/>
            <p:nvPr>
              <p:custDataLst>
                <p:tags r:id="rId1"/>
              </p:custDataLst>
            </p:nvPr>
          </p:nvSpPr>
          <p:spPr>
            <a:xfrm>
              <a:off x="5714" y="6984"/>
              <a:ext cx="5652147" cy="15678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0" name="textbox 200"/>
            <p:cNvSpPr/>
            <p:nvPr>
              <p:custDataLst>
                <p:tags r:id="rId2"/>
              </p:custDataLst>
            </p:nvPr>
          </p:nvSpPr>
          <p:spPr>
            <a:xfrm>
              <a:off x="-12598" y="52691"/>
              <a:ext cx="5669279" cy="1396364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75000"/>
                </a:lnSpc>
              </a:pPr>
              <a:endParaRPr lang="en-US" altLang="en-US" sz="100" dirty="0"/>
            </a:p>
            <a:p>
              <a:pPr marL="38735" indent="-635" algn="l" rtl="0" eaLnBrk="0">
                <a:lnSpc>
                  <a:spcPct val="121000"/>
                </a:lnSpc>
                <a:tabLst>
                  <a:tab pos="5655945" algn="l"/>
                </a:tabLst>
              </a:pPr>
              <a:r>
                <a:rPr sz="1500" kern="0" spc="8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优化城市发展空间结构，形成更高质量、更有效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率、更加均衡、</a:t>
              </a:r>
              <a:r>
                <a:rPr sz="1500" u="dbl" kern="0" spc="0" dirty="0">
                  <a:solidFill>
                    <a:srgbClr val="404040">
                      <a:alpha val="100000"/>
                    </a:srgbClr>
                  </a:solidFill>
                  <a:uFill>
                    <a:solidFill>
                      <a:srgbClr val="DAE2F3"/>
                    </a:solidFill>
                  </a:u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	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更可持续的城市空间发展模式，为未来经济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社会发展的不确定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预留战略空间。优化提升科技创新、文化创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意、智能制造、交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通物流、现代服务、行政服务等中心功能，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强化城市发展动力</a:t>
              </a:r>
              <a:endParaRPr lang="en-US" altLang="en-US" sz="15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400" dirty="0"/>
            </a:p>
            <a:p>
              <a:pPr marL="42545" algn="l" rtl="0" eaLnBrk="0">
                <a:lnSpc>
                  <a:spcPct val="89000"/>
                </a:lnSpc>
                <a:spcBef>
                  <a:spcPts val="0"/>
                </a:spcBef>
              </a:pP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与服务辐射能级。</a:t>
              </a:r>
              <a:endParaRPr lang="en-US" altLang="en-US" sz="1500" dirty="0"/>
            </a:p>
          </p:txBody>
        </p:sp>
        <p:sp>
          <p:nvSpPr>
            <p:cNvPr id="202" name="path"/>
            <p:cNvSpPr/>
            <p:nvPr>
              <p:custDataLst>
                <p:tags r:id="rId3"/>
              </p:custDataLst>
            </p:nvPr>
          </p:nvSpPr>
          <p:spPr>
            <a:xfrm>
              <a:off x="101" y="1308100"/>
              <a:ext cx="25145" cy="63500"/>
            </a:xfrm>
            <a:custGeom>
              <a:avLst/>
              <a:gdLst/>
              <a:ahLst/>
              <a:cxnLst/>
              <a:rect l="0" t="0" r="0" b="0"/>
              <a:pathLst>
                <a:path w="39" h="100">
                  <a:moveTo>
                    <a:pt x="24" y="20"/>
                  </a:moveTo>
                  <a:lnTo>
                    <a:pt x="0" y="20"/>
                  </a:lnTo>
                  <a:lnTo>
                    <a:pt x="0" y="0"/>
                  </a:lnTo>
                  <a:lnTo>
                    <a:pt x="24" y="0"/>
                  </a:lnTo>
                  <a:lnTo>
                    <a:pt x="24" y="20"/>
                  </a:lnTo>
                </a:path>
                <a:path w="39" h="100">
                  <a:moveTo>
                    <a:pt x="26" y="40"/>
                  </a:moveTo>
                  <a:lnTo>
                    <a:pt x="2" y="40"/>
                  </a:lnTo>
                  <a:lnTo>
                    <a:pt x="1" y="20"/>
                  </a:lnTo>
                  <a:lnTo>
                    <a:pt x="25" y="20"/>
                  </a:lnTo>
                  <a:lnTo>
                    <a:pt x="26" y="40"/>
                  </a:lnTo>
                </a:path>
                <a:path w="39" h="100">
                  <a:moveTo>
                    <a:pt x="29" y="60"/>
                  </a:moveTo>
                  <a:lnTo>
                    <a:pt x="5" y="60"/>
                  </a:lnTo>
                  <a:lnTo>
                    <a:pt x="3" y="40"/>
                  </a:lnTo>
                  <a:lnTo>
                    <a:pt x="28" y="40"/>
                  </a:lnTo>
                  <a:lnTo>
                    <a:pt x="29" y="60"/>
                  </a:lnTo>
                </a:path>
                <a:path w="39" h="100">
                  <a:moveTo>
                    <a:pt x="34" y="80"/>
                  </a:moveTo>
                  <a:lnTo>
                    <a:pt x="10" y="80"/>
                  </a:lnTo>
                  <a:lnTo>
                    <a:pt x="7" y="60"/>
                  </a:lnTo>
                  <a:lnTo>
                    <a:pt x="31" y="60"/>
                  </a:lnTo>
                  <a:lnTo>
                    <a:pt x="34" y="80"/>
                  </a:lnTo>
                </a:path>
                <a:path w="39" h="100">
                  <a:moveTo>
                    <a:pt x="39" y="100"/>
                  </a:moveTo>
                  <a:lnTo>
                    <a:pt x="15" y="100"/>
                  </a:lnTo>
                  <a:lnTo>
                    <a:pt x="12" y="80"/>
                  </a:lnTo>
                  <a:lnTo>
                    <a:pt x="36" y="80"/>
                  </a:lnTo>
                  <a:lnTo>
                    <a:pt x="39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4" name="path"/>
            <p:cNvSpPr/>
            <p:nvPr>
              <p:custDataLst>
                <p:tags r:id="rId4"/>
              </p:custDataLst>
            </p:nvPr>
          </p:nvSpPr>
          <p:spPr>
            <a:xfrm>
              <a:off x="5590454" y="139700"/>
              <a:ext cx="44640" cy="76200"/>
            </a:xfrm>
            <a:custGeom>
              <a:avLst/>
              <a:gdLst/>
              <a:ahLst/>
              <a:cxnLst/>
              <a:rect l="0" t="0" r="0" b="0"/>
              <a:pathLst>
                <a:path w="70" h="120">
                  <a:moveTo>
                    <a:pt x="47" y="40"/>
                  </a:moveTo>
                  <a:lnTo>
                    <a:pt x="20" y="40"/>
                  </a:lnTo>
                  <a:lnTo>
                    <a:pt x="10" y="2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43" y="20"/>
                  </a:lnTo>
                  <a:lnTo>
                    <a:pt x="47" y="40"/>
                  </a:lnTo>
                </a:path>
                <a:path w="70" h="120">
                  <a:moveTo>
                    <a:pt x="56" y="60"/>
                  </a:moveTo>
                  <a:lnTo>
                    <a:pt x="29" y="60"/>
                  </a:lnTo>
                  <a:lnTo>
                    <a:pt x="25" y="40"/>
                  </a:lnTo>
                  <a:lnTo>
                    <a:pt x="52" y="40"/>
                  </a:lnTo>
                  <a:lnTo>
                    <a:pt x="56" y="60"/>
                  </a:lnTo>
                </a:path>
                <a:path w="70" h="120">
                  <a:moveTo>
                    <a:pt x="63" y="80"/>
                  </a:moveTo>
                  <a:lnTo>
                    <a:pt x="37" y="80"/>
                  </a:lnTo>
                  <a:lnTo>
                    <a:pt x="33" y="60"/>
                  </a:lnTo>
                  <a:lnTo>
                    <a:pt x="60" y="60"/>
                  </a:lnTo>
                  <a:lnTo>
                    <a:pt x="63" y="80"/>
                  </a:lnTo>
                </a:path>
                <a:path w="70" h="120">
                  <a:moveTo>
                    <a:pt x="70" y="100"/>
                  </a:moveTo>
                  <a:lnTo>
                    <a:pt x="43" y="100"/>
                  </a:lnTo>
                  <a:lnTo>
                    <a:pt x="40" y="80"/>
                  </a:lnTo>
                  <a:lnTo>
                    <a:pt x="67" y="80"/>
                  </a:lnTo>
                  <a:lnTo>
                    <a:pt x="70" y="100"/>
                  </a:lnTo>
                </a:path>
                <a:path w="70" h="120">
                  <a:moveTo>
                    <a:pt x="49" y="120"/>
                  </a:moveTo>
                  <a:lnTo>
                    <a:pt x="46" y="100"/>
                  </a:lnTo>
                  <a:lnTo>
                    <a:pt x="49" y="100"/>
                  </a:lnTo>
                  <a:lnTo>
                    <a:pt x="49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6" name="rect"/>
            <p:cNvSpPr/>
            <p:nvPr>
              <p:custDataLst>
                <p:tags r:id="rId5"/>
              </p:custDataLst>
            </p:nvPr>
          </p:nvSpPr>
          <p:spPr>
            <a:xfrm>
              <a:off x="0" y="0"/>
              <a:ext cx="15468" cy="1308100"/>
            </a:xfrm>
            <a:prstGeom prst="rect">
              <a:avLst/>
            </a:pr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8" name="path"/>
            <p:cNvSpPr/>
            <p:nvPr>
              <p:custDataLst>
                <p:tags r:id="rId6"/>
              </p:custDataLst>
            </p:nvPr>
          </p:nvSpPr>
          <p:spPr>
            <a:xfrm>
              <a:off x="7734" y="0"/>
              <a:ext cx="5541746" cy="76200"/>
            </a:xfrm>
            <a:custGeom>
              <a:avLst/>
              <a:gdLst/>
              <a:ahLst/>
              <a:cxnLst/>
              <a:rect l="0" t="0" r="0" b="0"/>
              <a:pathLst>
                <a:path w="8727" h="120">
                  <a:moveTo>
                    <a:pt x="12" y="20"/>
                  </a:moveTo>
                  <a:lnTo>
                    <a:pt x="0" y="20"/>
                  </a:lnTo>
                  <a:lnTo>
                    <a:pt x="12" y="0"/>
                  </a:lnTo>
                  <a:lnTo>
                    <a:pt x="12" y="20"/>
                  </a:lnTo>
                </a:path>
                <a:path w="8727" h="120">
                  <a:moveTo>
                    <a:pt x="8529" y="20"/>
                  </a:moveTo>
                  <a:lnTo>
                    <a:pt x="12" y="20"/>
                  </a:lnTo>
                  <a:lnTo>
                    <a:pt x="12" y="0"/>
                  </a:lnTo>
                  <a:lnTo>
                    <a:pt x="8517" y="0"/>
                  </a:lnTo>
                  <a:lnTo>
                    <a:pt x="8529" y="20"/>
                  </a:lnTo>
                </a:path>
                <a:path w="8727" h="120">
                  <a:moveTo>
                    <a:pt x="8586" y="40"/>
                  </a:moveTo>
                  <a:lnTo>
                    <a:pt x="8521" y="40"/>
                  </a:lnTo>
                  <a:lnTo>
                    <a:pt x="8509" y="20"/>
                  </a:lnTo>
                  <a:lnTo>
                    <a:pt x="8564" y="20"/>
                  </a:lnTo>
                  <a:lnTo>
                    <a:pt x="8586" y="40"/>
                  </a:lnTo>
                </a:path>
                <a:path w="8727" h="120">
                  <a:moveTo>
                    <a:pt x="8630" y="60"/>
                  </a:moveTo>
                  <a:lnTo>
                    <a:pt x="8597" y="60"/>
                  </a:lnTo>
                  <a:lnTo>
                    <a:pt x="8576" y="40"/>
                  </a:lnTo>
                  <a:lnTo>
                    <a:pt x="8609" y="40"/>
                  </a:lnTo>
                  <a:lnTo>
                    <a:pt x="8630" y="60"/>
                  </a:lnTo>
                </a:path>
                <a:path w="8727" h="120">
                  <a:moveTo>
                    <a:pt x="8671" y="80"/>
                  </a:moveTo>
                  <a:lnTo>
                    <a:pt x="8637" y="80"/>
                  </a:lnTo>
                  <a:lnTo>
                    <a:pt x="8617" y="60"/>
                  </a:lnTo>
                  <a:lnTo>
                    <a:pt x="8651" y="60"/>
                  </a:lnTo>
                  <a:lnTo>
                    <a:pt x="8671" y="80"/>
                  </a:lnTo>
                </a:path>
                <a:path w="8727" h="120">
                  <a:moveTo>
                    <a:pt x="8727" y="120"/>
                  </a:moveTo>
                  <a:lnTo>
                    <a:pt x="8693" y="120"/>
                  </a:lnTo>
                  <a:lnTo>
                    <a:pt x="8675" y="100"/>
                  </a:lnTo>
                  <a:lnTo>
                    <a:pt x="8675" y="100"/>
                  </a:lnTo>
                  <a:lnTo>
                    <a:pt x="8656" y="80"/>
                  </a:lnTo>
                  <a:lnTo>
                    <a:pt x="8690" y="80"/>
                  </a:lnTo>
                  <a:lnTo>
                    <a:pt x="8709" y="100"/>
                  </a:lnTo>
                  <a:lnTo>
                    <a:pt x="8727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0" name="path"/>
            <p:cNvSpPr/>
            <p:nvPr>
              <p:custDataLst>
                <p:tags r:id="rId7"/>
              </p:custDataLst>
            </p:nvPr>
          </p:nvSpPr>
          <p:spPr>
            <a:xfrm>
              <a:off x="106654" y="1498600"/>
              <a:ext cx="171729" cy="63500"/>
            </a:xfrm>
            <a:custGeom>
              <a:avLst/>
              <a:gdLst/>
              <a:ahLst/>
              <a:cxnLst/>
              <a:rect l="0" t="0" r="0" b="0"/>
              <a:pathLst>
                <a:path w="270" h="100">
                  <a:moveTo>
                    <a:pt x="91" y="40"/>
                  </a:moveTo>
                  <a:lnTo>
                    <a:pt x="37" y="40"/>
                  </a:lnTo>
                  <a:lnTo>
                    <a:pt x="18" y="20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2" y="20"/>
                  </a:lnTo>
                  <a:lnTo>
                    <a:pt x="71" y="20"/>
                  </a:lnTo>
                  <a:lnTo>
                    <a:pt x="91" y="40"/>
                  </a:lnTo>
                </a:path>
                <a:path w="270" h="100">
                  <a:moveTo>
                    <a:pt x="133" y="60"/>
                  </a:moveTo>
                  <a:lnTo>
                    <a:pt x="78" y="60"/>
                  </a:lnTo>
                  <a:lnTo>
                    <a:pt x="58" y="40"/>
                  </a:lnTo>
                  <a:lnTo>
                    <a:pt x="111" y="40"/>
                  </a:lnTo>
                  <a:lnTo>
                    <a:pt x="133" y="60"/>
                  </a:lnTo>
                </a:path>
                <a:path w="270" h="100">
                  <a:moveTo>
                    <a:pt x="176" y="80"/>
                  </a:moveTo>
                  <a:lnTo>
                    <a:pt x="122" y="80"/>
                  </a:lnTo>
                  <a:lnTo>
                    <a:pt x="100" y="60"/>
                  </a:lnTo>
                  <a:lnTo>
                    <a:pt x="165" y="60"/>
                  </a:lnTo>
                  <a:lnTo>
                    <a:pt x="176" y="80"/>
                  </a:lnTo>
                </a:path>
                <a:path w="270" h="100">
                  <a:moveTo>
                    <a:pt x="270" y="100"/>
                  </a:moveTo>
                  <a:lnTo>
                    <a:pt x="180" y="100"/>
                  </a:lnTo>
                  <a:lnTo>
                    <a:pt x="168" y="80"/>
                  </a:lnTo>
                  <a:lnTo>
                    <a:pt x="258" y="80"/>
                  </a:lnTo>
                  <a:lnTo>
                    <a:pt x="270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</p:grpSp>
      <p:grpSp>
        <p:nvGrpSpPr>
          <p:cNvPr id="3" name="group 16"/>
          <p:cNvGrpSpPr/>
          <p:nvPr/>
        </p:nvGrpSpPr>
        <p:grpSpPr>
          <a:xfrm rot="21600000">
            <a:off x="242570" y="3589655"/>
            <a:ext cx="5656592" cy="1574799"/>
            <a:chOff x="0" y="0"/>
            <a:chExt cx="5656592" cy="1574799"/>
          </a:xfrm>
        </p:grpSpPr>
        <p:sp>
          <p:nvSpPr>
            <p:cNvPr id="212" name="rect"/>
            <p:cNvSpPr/>
            <p:nvPr>
              <p:custDataLst>
                <p:tags r:id="rId8"/>
              </p:custDataLst>
            </p:nvPr>
          </p:nvSpPr>
          <p:spPr>
            <a:xfrm>
              <a:off x="5714" y="6984"/>
              <a:ext cx="5650877" cy="15678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4" name="textbox 214"/>
            <p:cNvSpPr/>
            <p:nvPr>
              <p:custDataLst>
                <p:tags r:id="rId9"/>
              </p:custDataLst>
            </p:nvPr>
          </p:nvSpPr>
          <p:spPr>
            <a:xfrm>
              <a:off x="-12598" y="52691"/>
              <a:ext cx="5669279" cy="1396364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75000"/>
                </a:lnSpc>
              </a:pPr>
              <a:endParaRPr lang="en-US" altLang="en-US" sz="100" dirty="0"/>
            </a:p>
            <a:p>
              <a:pPr marL="38100" indent="1270" algn="l" rtl="0" eaLnBrk="0">
                <a:lnSpc>
                  <a:spcPct val="121000"/>
                </a:lnSpc>
                <a:tabLst>
                  <a:tab pos="5655945" algn="l"/>
                </a:tabLst>
              </a:pPr>
              <a:endPara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marL="38100" indent="1270" algn="l" rtl="0" eaLnBrk="0">
                <a:lnSpc>
                  <a:spcPct val="121000"/>
                </a:lnSpc>
                <a:tabLst>
                  <a:tab pos="5655945" algn="l"/>
                </a:tabLst>
              </a:pP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严守生态保护红线，强化水源涵养、坚持自然恢复与人工修复相结合，统筹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山水林田湖草沙综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合治理，推动区域生态系统良性循环，构筑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持续稳定、安全优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质的生态安全屏障。</a:t>
              </a:r>
              <a:endParaRPr lang="en-US" altLang="en-US" sz="1500" dirty="0"/>
            </a:p>
          </p:txBody>
        </p:sp>
        <p:sp>
          <p:nvSpPr>
            <p:cNvPr id="216" name="path"/>
            <p:cNvSpPr/>
            <p:nvPr>
              <p:custDataLst>
                <p:tags r:id="rId10"/>
              </p:custDataLst>
            </p:nvPr>
          </p:nvSpPr>
          <p:spPr>
            <a:xfrm>
              <a:off x="101" y="1308099"/>
              <a:ext cx="25145" cy="63500"/>
            </a:xfrm>
            <a:custGeom>
              <a:avLst/>
              <a:gdLst/>
              <a:ahLst/>
              <a:cxnLst/>
              <a:rect l="0" t="0" r="0" b="0"/>
              <a:pathLst>
                <a:path w="39" h="100">
                  <a:moveTo>
                    <a:pt x="24" y="20"/>
                  </a:moveTo>
                  <a:lnTo>
                    <a:pt x="0" y="20"/>
                  </a:lnTo>
                  <a:lnTo>
                    <a:pt x="0" y="0"/>
                  </a:lnTo>
                  <a:lnTo>
                    <a:pt x="24" y="0"/>
                  </a:lnTo>
                  <a:lnTo>
                    <a:pt x="24" y="20"/>
                  </a:lnTo>
                </a:path>
                <a:path w="39" h="100">
                  <a:moveTo>
                    <a:pt x="26" y="40"/>
                  </a:moveTo>
                  <a:lnTo>
                    <a:pt x="2" y="40"/>
                  </a:lnTo>
                  <a:lnTo>
                    <a:pt x="1" y="20"/>
                  </a:lnTo>
                  <a:lnTo>
                    <a:pt x="25" y="20"/>
                  </a:lnTo>
                  <a:lnTo>
                    <a:pt x="26" y="40"/>
                  </a:lnTo>
                </a:path>
                <a:path w="39" h="100">
                  <a:moveTo>
                    <a:pt x="29" y="60"/>
                  </a:moveTo>
                  <a:lnTo>
                    <a:pt x="5" y="60"/>
                  </a:lnTo>
                  <a:lnTo>
                    <a:pt x="3" y="40"/>
                  </a:lnTo>
                  <a:lnTo>
                    <a:pt x="28" y="40"/>
                  </a:lnTo>
                  <a:lnTo>
                    <a:pt x="29" y="60"/>
                  </a:lnTo>
                </a:path>
                <a:path w="39" h="100">
                  <a:moveTo>
                    <a:pt x="34" y="80"/>
                  </a:moveTo>
                  <a:lnTo>
                    <a:pt x="10" y="80"/>
                  </a:lnTo>
                  <a:lnTo>
                    <a:pt x="7" y="60"/>
                  </a:lnTo>
                  <a:lnTo>
                    <a:pt x="31" y="60"/>
                  </a:lnTo>
                  <a:lnTo>
                    <a:pt x="34" y="80"/>
                  </a:lnTo>
                </a:path>
                <a:path w="39" h="100">
                  <a:moveTo>
                    <a:pt x="39" y="100"/>
                  </a:moveTo>
                  <a:lnTo>
                    <a:pt x="15" y="100"/>
                  </a:lnTo>
                  <a:lnTo>
                    <a:pt x="12" y="80"/>
                  </a:lnTo>
                  <a:lnTo>
                    <a:pt x="36" y="80"/>
                  </a:lnTo>
                  <a:lnTo>
                    <a:pt x="39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8" name="path"/>
            <p:cNvSpPr/>
            <p:nvPr>
              <p:custDataLst>
                <p:tags r:id="rId11"/>
              </p:custDataLst>
            </p:nvPr>
          </p:nvSpPr>
          <p:spPr>
            <a:xfrm>
              <a:off x="5536333" y="76200"/>
              <a:ext cx="98069" cy="139700"/>
            </a:xfrm>
            <a:custGeom>
              <a:avLst/>
              <a:gdLst/>
              <a:ahLst/>
              <a:cxnLst/>
              <a:rect l="0" t="0" r="0" b="0"/>
              <a:pathLst>
                <a:path w="154" h="220">
                  <a:moveTo>
                    <a:pt x="105" y="100"/>
                  </a:moveTo>
                  <a:lnTo>
                    <a:pt x="84" y="100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59" y="60"/>
                  </a:lnTo>
                  <a:lnTo>
                    <a:pt x="46" y="60"/>
                  </a:lnTo>
                  <a:lnTo>
                    <a:pt x="31" y="40"/>
                  </a:lnTo>
                  <a:lnTo>
                    <a:pt x="31" y="4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0" y="0"/>
                  </a:lnTo>
                  <a:lnTo>
                    <a:pt x="34" y="0"/>
                  </a:lnTo>
                  <a:lnTo>
                    <a:pt x="50" y="20"/>
                  </a:lnTo>
                  <a:lnTo>
                    <a:pt x="65" y="40"/>
                  </a:lnTo>
                  <a:lnTo>
                    <a:pt x="80" y="60"/>
                  </a:lnTo>
                  <a:lnTo>
                    <a:pt x="93" y="80"/>
                  </a:lnTo>
                  <a:lnTo>
                    <a:pt x="105" y="100"/>
                  </a:lnTo>
                </a:path>
                <a:path w="154" h="220">
                  <a:moveTo>
                    <a:pt x="132" y="140"/>
                  </a:moveTo>
                  <a:lnTo>
                    <a:pt x="104" y="140"/>
                  </a:lnTo>
                  <a:lnTo>
                    <a:pt x="94" y="120"/>
                  </a:lnTo>
                  <a:lnTo>
                    <a:pt x="84" y="100"/>
                  </a:lnTo>
                  <a:lnTo>
                    <a:pt x="117" y="100"/>
                  </a:lnTo>
                  <a:lnTo>
                    <a:pt x="127" y="120"/>
                  </a:lnTo>
                  <a:lnTo>
                    <a:pt x="132" y="140"/>
                  </a:lnTo>
                </a:path>
                <a:path w="154" h="220">
                  <a:moveTo>
                    <a:pt x="140" y="160"/>
                  </a:moveTo>
                  <a:lnTo>
                    <a:pt x="113" y="160"/>
                  </a:lnTo>
                  <a:lnTo>
                    <a:pt x="109" y="140"/>
                  </a:lnTo>
                  <a:lnTo>
                    <a:pt x="136" y="140"/>
                  </a:lnTo>
                  <a:lnTo>
                    <a:pt x="140" y="160"/>
                  </a:lnTo>
                </a:path>
                <a:path w="154" h="220">
                  <a:moveTo>
                    <a:pt x="148" y="180"/>
                  </a:moveTo>
                  <a:lnTo>
                    <a:pt x="121" y="180"/>
                  </a:lnTo>
                  <a:lnTo>
                    <a:pt x="117" y="160"/>
                  </a:lnTo>
                  <a:lnTo>
                    <a:pt x="144" y="160"/>
                  </a:lnTo>
                  <a:lnTo>
                    <a:pt x="148" y="180"/>
                  </a:lnTo>
                </a:path>
                <a:path w="154" h="220">
                  <a:moveTo>
                    <a:pt x="154" y="200"/>
                  </a:moveTo>
                  <a:lnTo>
                    <a:pt x="127" y="200"/>
                  </a:lnTo>
                  <a:lnTo>
                    <a:pt x="124" y="180"/>
                  </a:lnTo>
                  <a:lnTo>
                    <a:pt x="151" y="180"/>
                  </a:lnTo>
                  <a:lnTo>
                    <a:pt x="154" y="200"/>
                  </a:lnTo>
                </a:path>
                <a:path w="154" h="220">
                  <a:moveTo>
                    <a:pt x="133" y="220"/>
                  </a:moveTo>
                  <a:lnTo>
                    <a:pt x="130" y="200"/>
                  </a:lnTo>
                  <a:lnTo>
                    <a:pt x="133" y="200"/>
                  </a:lnTo>
                  <a:lnTo>
                    <a:pt x="133" y="2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0" name="rect"/>
            <p:cNvSpPr/>
            <p:nvPr>
              <p:custDataLst>
                <p:tags r:id="rId12"/>
              </p:custDataLst>
            </p:nvPr>
          </p:nvSpPr>
          <p:spPr>
            <a:xfrm>
              <a:off x="0" y="0"/>
              <a:ext cx="15468" cy="1308099"/>
            </a:xfrm>
            <a:prstGeom prst="rect">
              <a:avLst/>
            </a:pr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2" name="path"/>
            <p:cNvSpPr/>
            <p:nvPr>
              <p:custDataLst>
                <p:tags r:id="rId13"/>
              </p:custDataLst>
            </p:nvPr>
          </p:nvSpPr>
          <p:spPr>
            <a:xfrm>
              <a:off x="7734" y="0"/>
              <a:ext cx="5541746" cy="76200"/>
            </a:xfrm>
            <a:custGeom>
              <a:avLst/>
              <a:gdLst/>
              <a:ahLst/>
              <a:cxnLst/>
              <a:rect l="0" t="0" r="0" b="0"/>
              <a:pathLst>
                <a:path w="8727" h="120">
                  <a:moveTo>
                    <a:pt x="12" y="20"/>
                  </a:moveTo>
                  <a:lnTo>
                    <a:pt x="0" y="20"/>
                  </a:lnTo>
                  <a:lnTo>
                    <a:pt x="12" y="0"/>
                  </a:lnTo>
                  <a:lnTo>
                    <a:pt x="12" y="20"/>
                  </a:lnTo>
                </a:path>
                <a:path w="8727" h="120">
                  <a:moveTo>
                    <a:pt x="8529" y="20"/>
                  </a:moveTo>
                  <a:lnTo>
                    <a:pt x="12" y="20"/>
                  </a:lnTo>
                  <a:lnTo>
                    <a:pt x="12" y="0"/>
                  </a:lnTo>
                  <a:lnTo>
                    <a:pt x="8517" y="0"/>
                  </a:lnTo>
                  <a:lnTo>
                    <a:pt x="8529" y="20"/>
                  </a:lnTo>
                </a:path>
                <a:path w="8727" h="120">
                  <a:moveTo>
                    <a:pt x="8586" y="40"/>
                  </a:moveTo>
                  <a:lnTo>
                    <a:pt x="8521" y="40"/>
                  </a:lnTo>
                  <a:lnTo>
                    <a:pt x="8509" y="20"/>
                  </a:lnTo>
                  <a:lnTo>
                    <a:pt x="8564" y="20"/>
                  </a:lnTo>
                  <a:lnTo>
                    <a:pt x="8586" y="40"/>
                  </a:lnTo>
                </a:path>
                <a:path w="8727" h="120">
                  <a:moveTo>
                    <a:pt x="8630" y="60"/>
                  </a:moveTo>
                  <a:lnTo>
                    <a:pt x="8597" y="60"/>
                  </a:lnTo>
                  <a:lnTo>
                    <a:pt x="8576" y="40"/>
                  </a:lnTo>
                  <a:lnTo>
                    <a:pt x="8609" y="40"/>
                  </a:lnTo>
                  <a:lnTo>
                    <a:pt x="8630" y="60"/>
                  </a:lnTo>
                </a:path>
                <a:path w="8727" h="120">
                  <a:moveTo>
                    <a:pt x="8671" y="80"/>
                  </a:moveTo>
                  <a:lnTo>
                    <a:pt x="8637" y="80"/>
                  </a:lnTo>
                  <a:lnTo>
                    <a:pt x="8617" y="60"/>
                  </a:lnTo>
                  <a:lnTo>
                    <a:pt x="8651" y="60"/>
                  </a:lnTo>
                  <a:lnTo>
                    <a:pt x="8671" y="80"/>
                  </a:lnTo>
                </a:path>
                <a:path w="8727" h="120">
                  <a:moveTo>
                    <a:pt x="8727" y="120"/>
                  </a:moveTo>
                  <a:lnTo>
                    <a:pt x="8693" y="120"/>
                  </a:lnTo>
                  <a:lnTo>
                    <a:pt x="8675" y="100"/>
                  </a:lnTo>
                  <a:lnTo>
                    <a:pt x="8675" y="100"/>
                  </a:lnTo>
                  <a:lnTo>
                    <a:pt x="8656" y="80"/>
                  </a:lnTo>
                  <a:lnTo>
                    <a:pt x="8690" y="80"/>
                  </a:lnTo>
                  <a:lnTo>
                    <a:pt x="8709" y="100"/>
                  </a:lnTo>
                  <a:lnTo>
                    <a:pt x="8727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4" name="path"/>
            <p:cNvSpPr/>
            <p:nvPr>
              <p:custDataLst>
                <p:tags r:id="rId14"/>
              </p:custDataLst>
            </p:nvPr>
          </p:nvSpPr>
          <p:spPr>
            <a:xfrm>
              <a:off x="106654" y="1498599"/>
              <a:ext cx="171729" cy="63500"/>
            </a:xfrm>
            <a:custGeom>
              <a:avLst/>
              <a:gdLst/>
              <a:ahLst/>
              <a:cxnLst/>
              <a:rect l="0" t="0" r="0" b="0"/>
              <a:pathLst>
                <a:path w="270" h="100">
                  <a:moveTo>
                    <a:pt x="91" y="40"/>
                  </a:moveTo>
                  <a:lnTo>
                    <a:pt x="37" y="40"/>
                  </a:lnTo>
                  <a:lnTo>
                    <a:pt x="18" y="20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2" y="20"/>
                  </a:lnTo>
                  <a:lnTo>
                    <a:pt x="71" y="20"/>
                  </a:lnTo>
                  <a:lnTo>
                    <a:pt x="91" y="40"/>
                  </a:lnTo>
                </a:path>
                <a:path w="270" h="100">
                  <a:moveTo>
                    <a:pt x="133" y="60"/>
                  </a:moveTo>
                  <a:lnTo>
                    <a:pt x="78" y="60"/>
                  </a:lnTo>
                  <a:lnTo>
                    <a:pt x="58" y="40"/>
                  </a:lnTo>
                  <a:lnTo>
                    <a:pt x="111" y="40"/>
                  </a:lnTo>
                  <a:lnTo>
                    <a:pt x="133" y="60"/>
                  </a:lnTo>
                </a:path>
                <a:path w="270" h="100">
                  <a:moveTo>
                    <a:pt x="176" y="80"/>
                  </a:moveTo>
                  <a:lnTo>
                    <a:pt x="122" y="80"/>
                  </a:lnTo>
                  <a:lnTo>
                    <a:pt x="100" y="60"/>
                  </a:lnTo>
                  <a:lnTo>
                    <a:pt x="165" y="60"/>
                  </a:lnTo>
                  <a:lnTo>
                    <a:pt x="176" y="80"/>
                  </a:lnTo>
                </a:path>
                <a:path w="270" h="100">
                  <a:moveTo>
                    <a:pt x="270" y="100"/>
                  </a:moveTo>
                  <a:lnTo>
                    <a:pt x="180" y="100"/>
                  </a:lnTo>
                  <a:lnTo>
                    <a:pt x="168" y="80"/>
                  </a:lnTo>
                  <a:lnTo>
                    <a:pt x="258" y="80"/>
                  </a:lnTo>
                  <a:lnTo>
                    <a:pt x="270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</p:grpSp>
      <p:grpSp>
        <p:nvGrpSpPr>
          <p:cNvPr id="4" name="group 18"/>
          <p:cNvGrpSpPr/>
          <p:nvPr/>
        </p:nvGrpSpPr>
        <p:grpSpPr>
          <a:xfrm rot="21600000">
            <a:off x="1697635" y="8794115"/>
            <a:ext cx="5697421" cy="1542796"/>
            <a:chOff x="-12700" y="-12700"/>
            <a:chExt cx="5697421" cy="1542796"/>
          </a:xfrm>
        </p:grpSpPr>
        <p:sp>
          <p:nvSpPr>
            <p:cNvPr id="226" name="rect"/>
            <p:cNvSpPr/>
            <p:nvPr>
              <p:custDataLst>
                <p:tags r:id="rId15"/>
              </p:custDataLst>
            </p:nvPr>
          </p:nvSpPr>
          <p:spPr>
            <a:xfrm>
              <a:off x="10514" y="0"/>
              <a:ext cx="5674207" cy="153009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8" name="textbox 228"/>
            <p:cNvSpPr/>
            <p:nvPr>
              <p:custDataLst>
                <p:tags r:id="rId16"/>
              </p:custDataLst>
            </p:nvPr>
          </p:nvSpPr>
          <p:spPr>
            <a:xfrm>
              <a:off x="-12700" y="-12700"/>
              <a:ext cx="5697220" cy="1474470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100000"/>
                </a:lnSpc>
              </a:pPr>
              <a:endParaRPr lang="en-US" altLang="en-US" sz="1000" dirty="0"/>
            </a:p>
            <a:p>
              <a:pPr marL="12700" indent="-635" algn="l" rtl="0" eaLnBrk="0">
                <a:lnSpc>
                  <a:spcPct val="122000"/>
                </a:lnSpc>
                <a:spcBef>
                  <a:spcPts val="5"/>
                </a:spcBef>
              </a:pP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完善市政基础设施配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套，完备灾害预警系统，优化防</a:t>
              </a: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灾减灾设施布局，建设避难场所。</a:t>
              </a:r>
              <a:r>
                <a:rPr sz="1500" kern="0" spc="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建立智慧城市系统、控制能源消耗总量、</a:t>
              </a: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发展绿色建筑和装配式建筑。</a:t>
              </a:r>
              <a:endParaRPr lang="en-US" altLang="en-US" sz="1500" dirty="0"/>
            </a:p>
          </p:txBody>
        </p:sp>
      </p:grpSp>
      <p:sp>
        <p:nvSpPr>
          <p:cNvPr id="230" name="textbox 230"/>
          <p:cNvSpPr/>
          <p:nvPr>
            <p:custDataLst>
              <p:tags r:id="rId17"/>
            </p:custDataLst>
          </p:nvPr>
        </p:nvSpPr>
        <p:spPr>
          <a:xfrm>
            <a:off x="1633324" y="5364479"/>
            <a:ext cx="5685790" cy="1530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wrap="square" lIns="0" tIns="0" rIns="0" bIns="0"/>
          <a:p>
            <a:pPr algn="l" rtl="0" eaLnBrk="0">
              <a:lnSpc>
                <a:spcPct val="101000"/>
              </a:lnSpc>
            </a:pPr>
            <a:endParaRPr lang="en-US" altLang="en-US" sz="900" dirty="0"/>
          </a:p>
          <a:p>
            <a:pPr algn="l" rtl="0" eaLnBrk="0">
              <a:lnSpc>
                <a:spcPct val="9000"/>
              </a:lnSpc>
            </a:pPr>
            <a:endParaRPr lang="en-US" altLang="en-US" sz="100" dirty="0"/>
          </a:p>
          <a:p>
            <a:pPr indent="635" algn="l" rtl="0" eaLnBrk="0">
              <a:lnSpc>
                <a:spcPct val="122000"/>
              </a:lnSpc>
            </a:pP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加强农村牧区生态保护与修复，统筹山水林田湖草沙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系统治理，</a:t>
            </a:r>
            <a:r>
              <a:rPr sz="1500" kern="0" spc="-1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开展国土绿化行动，推进农用地和低效建设用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地整治，逐步扩大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生态空间。实施人居环境整治工程，改善农村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牧区人居环境，实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施农村牧区垃圾和污水治理、厕所、畜禽粪污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治理等项目，开展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8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农村牧区人居环境整治行动。</a:t>
            </a:r>
            <a:endParaRPr lang="en-US" altLang="en-US" sz="1500" dirty="0"/>
          </a:p>
        </p:txBody>
      </p:sp>
      <p:sp>
        <p:nvSpPr>
          <p:cNvPr id="232" name="textbox 232"/>
          <p:cNvSpPr/>
          <p:nvPr>
            <p:custDataLst>
              <p:tags r:id="rId18"/>
            </p:custDataLst>
          </p:nvPr>
        </p:nvSpPr>
        <p:spPr>
          <a:xfrm>
            <a:off x="1589860" y="1859280"/>
            <a:ext cx="5684520" cy="1530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wrap="square" lIns="0" tIns="0" rIns="0" bIns="0"/>
          <a:p>
            <a:pPr algn="l" rtl="0" eaLnBrk="0">
              <a:lnSpc>
                <a:spcPct val="102000"/>
              </a:lnSpc>
            </a:pPr>
            <a:endParaRPr lang="en-US" altLang="en-US" sz="900" dirty="0"/>
          </a:p>
          <a:p>
            <a:pPr indent="635" algn="l" rtl="0" eaLnBrk="0">
              <a:lnSpc>
                <a:spcPct val="122000"/>
              </a:lnSpc>
              <a:spcBef>
                <a:spcPts val="5"/>
              </a:spcBef>
            </a:pP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尊重自然山水，构建自然资源保护总体格局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，落实发展目标，构</a:t>
            </a:r>
            <a:r>
              <a:rPr sz="1500" kern="0" spc="-1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建国土空间开发总体格局。坚守底线，全域划定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三区三线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500" kern="0" spc="-23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明确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三线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管控要求。构建新型城乡融合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发展体系，营造城乡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和谐空间。严控增量、盘活存量，优化城乡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土地资源配置，实现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7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土地节约集约利用。</a:t>
            </a:r>
            <a:endParaRPr lang="en-US" altLang="en-US" sz="1500" dirty="0"/>
          </a:p>
        </p:txBody>
      </p:sp>
      <p:sp>
        <p:nvSpPr>
          <p:cNvPr id="236" name="textbox 236"/>
          <p:cNvSpPr/>
          <p:nvPr>
            <p:custDataLst>
              <p:tags r:id="rId19"/>
            </p:custDataLst>
          </p:nvPr>
        </p:nvSpPr>
        <p:spPr>
          <a:xfrm>
            <a:off x="6033770" y="3600450"/>
            <a:ext cx="1240155" cy="156019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67970" algn="l" rtl="0" eaLnBrk="0">
              <a:lnSpc>
                <a:spcPct val="80000"/>
              </a:lnSpc>
            </a:pPr>
            <a:r>
              <a:rPr sz="2500" b="1" kern="0" spc="25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生态</a:t>
            </a:r>
            <a:endParaRPr lang="en-US" altLang="en-US" sz="2500" b="1" dirty="0"/>
          </a:p>
          <a:p>
            <a:pPr marL="266700" algn="l" rtl="0" eaLnBrk="0">
              <a:lnSpc>
                <a:spcPts val="322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保育</a:t>
            </a:r>
            <a:endParaRPr lang="en-US" altLang="en-US" sz="2500" b="1" dirty="0"/>
          </a:p>
        </p:txBody>
      </p:sp>
      <p:sp>
        <p:nvSpPr>
          <p:cNvPr id="238" name="textbox 238"/>
          <p:cNvSpPr/>
          <p:nvPr>
            <p:custDataLst>
              <p:tags r:id="rId20"/>
            </p:custDataLst>
          </p:nvPr>
        </p:nvSpPr>
        <p:spPr>
          <a:xfrm>
            <a:off x="196215" y="1857375"/>
            <a:ext cx="1240790" cy="149352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65430" algn="l" rtl="0" eaLnBrk="0">
              <a:lnSpc>
                <a:spcPct val="80000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格局</a:t>
            </a:r>
            <a:endParaRPr lang="en-US" altLang="en-US" sz="2500" b="1" dirty="0"/>
          </a:p>
          <a:p>
            <a:pPr marL="264160" algn="l" rtl="0" eaLnBrk="0">
              <a:lnSpc>
                <a:spcPts val="3225"/>
              </a:lnSpc>
            </a:pPr>
            <a:r>
              <a:rPr sz="2500" b="1" kern="0" spc="27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优化</a:t>
            </a:r>
            <a:endParaRPr lang="en-US" altLang="en-US" sz="2500" b="1" dirty="0"/>
          </a:p>
        </p:txBody>
      </p:sp>
      <p:sp>
        <p:nvSpPr>
          <p:cNvPr id="240" name="textbox 240"/>
          <p:cNvSpPr/>
          <p:nvPr>
            <p:custDataLst>
              <p:tags r:id="rId21"/>
            </p:custDataLst>
          </p:nvPr>
        </p:nvSpPr>
        <p:spPr>
          <a:xfrm>
            <a:off x="241300" y="5345430"/>
            <a:ext cx="1240790" cy="1475740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58000"/>
              </a:lnSpc>
            </a:pPr>
            <a:endParaRPr lang="en-US" altLang="en-US" sz="1000" dirty="0"/>
          </a:p>
          <a:p>
            <a:pPr algn="l" rtl="0" eaLnBrk="0">
              <a:lnSpc>
                <a:spcPct val="9000"/>
              </a:lnSpc>
            </a:pPr>
            <a:endParaRPr lang="en-US" altLang="en-US" sz="100" dirty="0"/>
          </a:p>
          <a:p>
            <a:pPr marL="283845" algn="l" rtl="0" eaLnBrk="0">
              <a:lnSpc>
                <a:spcPct val="80000"/>
              </a:lnSpc>
            </a:pPr>
            <a:r>
              <a:rPr sz="2500" b="1" kern="0" spc="21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乡村</a:t>
            </a:r>
            <a:endParaRPr lang="en-US" altLang="en-US" sz="2500" b="1" dirty="0"/>
          </a:p>
          <a:p>
            <a:pPr marL="271145" algn="l" rtl="0" eaLnBrk="0">
              <a:lnSpc>
                <a:spcPct val="96000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环境</a:t>
            </a:r>
            <a:endParaRPr lang="en-US" altLang="en-US" sz="2500" b="1" dirty="0"/>
          </a:p>
          <a:p>
            <a:pPr marL="272415" algn="l" rtl="0" eaLnBrk="0">
              <a:lnSpc>
                <a:spcPts val="323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提升</a:t>
            </a:r>
            <a:endParaRPr lang="en-US" altLang="en-US" sz="2500" b="1" dirty="0"/>
          </a:p>
        </p:txBody>
      </p:sp>
      <p:sp>
        <p:nvSpPr>
          <p:cNvPr id="242" name="textbox 242"/>
          <p:cNvSpPr/>
          <p:nvPr>
            <p:custDataLst>
              <p:tags r:id="rId22"/>
            </p:custDataLst>
          </p:nvPr>
        </p:nvSpPr>
        <p:spPr>
          <a:xfrm>
            <a:off x="317500" y="8799830"/>
            <a:ext cx="1240790" cy="146367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33000"/>
              </a:lnSpc>
            </a:pPr>
            <a:endParaRPr lang="en-US" altLang="en-US" sz="1000" dirty="0"/>
          </a:p>
          <a:p>
            <a:pPr algn="l" rtl="0" eaLnBrk="0">
              <a:lnSpc>
                <a:spcPct val="134000"/>
              </a:lnSpc>
            </a:pPr>
            <a:endParaRPr lang="en-US" altLang="en-US" sz="1000" dirty="0"/>
          </a:p>
          <a:p>
            <a:pPr algn="l" rtl="0" eaLnBrk="0">
              <a:lnSpc>
                <a:spcPct val="6000"/>
              </a:lnSpc>
            </a:pPr>
            <a:endParaRPr lang="en-US" altLang="en-US" sz="100" dirty="0"/>
          </a:p>
          <a:p>
            <a:pPr marL="224155" algn="l" rtl="0" eaLnBrk="0">
              <a:lnSpc>
                <a:spcPct val="80000"/>
              </a:lnSpc>
            </a:pPr>
            <a:r>
              <a:rPr sz="2500" b="1" kern="0" spc="25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设施</a:t>
            </a:r>
            <a:endParaRPr lang="en-US" altLang="en-US" sz="2500" b="1" dirty="0"/>
          </a:p>
          <a:p>
            <a:pPr marL="220980" algn="l" rtl="0" eaLnBrk="0">
              <a:lnSpc>
                <a:spcPts val="322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支撑</a:t>
            </a:r>
            <a:endParaRPr lang="en-US" altLang="en-US" sz="2500" b="1" dirty="0"/>
          </a:p>
        </p:txBody>
      </p:sp>
      <p:sp>
        <p:nvSpPr>
          <p:cNvPr id="244" name="textbox 244"/>
          <p:cNvSpPr/>
          <p:nvPr>
            <p:custDataLst>
              <p:tags r:id="rId23"/>
            </p:custDataLst>
          </p:nvPr>
        </p:nvSpPr>
        <p:spPr>
          <a:xfrm>
            <a:off x="6032500" y="7045325"/>
            <a:ext cx="1240155" cy="153479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90195" algn="l" rtl="0" eaLnBrk="0">
              <a:lnSpc>
                <a:spcPct val="80000"/>
              </a:lnSpc>
            </a:pPr>
            <a:r>
              <a:rPr sz="2500" b="1" kern="0" spc="17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品质</a:t>
            </a:r>
            <a:endParaRPr lang="en-US" altLang="en-US" sz="2500" b="1" dirty="0"/>
          </a:p>
          <a:p>
            <a:pPr marL="266700" algn="l" rtl="0" eaLnBrk="0">
              <a:lnSpc>
                <a:spcPts val="323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提升</a:t>
            </a:r>
            <a:endParaRPr lang="en-US" altLang="en-US" sz="25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0" y="-321"/>
            <a:ext cx="7562850" cy="1069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0"/>
                </a:moveTo>
                <a:lnTo>
                  <a:pt x="0" y="10691749"/>
                </a:ln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</a:path>
            </a:pathLst>
          </a:custGeom>
          <a:solidFill>
            <a:srgbClr val="B055CE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-3810" y="61"/>
            <a:ext cx="7559040" cy="10691749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国土空间总体格局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 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1539621" y="3817161"/>
            <a:ext cx="4483607" cy="215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1</a:t>
            </a:r>
            <a:r>
              <a:rPr i="0" dirty="0">
                <a:ea typeface="微软雅黑" panose="020B0503020204020204" charset="-122"/>
              </a:rPr>
              <a:t> </a:t>
            </a:r>
            <a:r>
              <a:rPr i="0" spc="-5" dirty="0">
                <a:ea typeface="微软雅黑" panose="020B0503020204020204" charset="-122"/>
              </a:rPr>
              <a:t>优化国土空间总体格局</a:t>
            </a:r>
            <a:endParaRPr i="0" spc="-5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2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统筹三条控制线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3 </a:t>
            </a:r>
            <a:r>
              <a:rPr lang="zh-CN" i="0" dirty="0">
                <a:ea typeface="微软雅黑" panose="020B0503020204020204" charset="-122"/>
              </a:rPr>
              <a:t>镇村体系规划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4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lang="zh-CN" i="0" dirty="0">
                <a:ea typeface="微软雅黑" panose="020B0503020204020204" charset="-122"/>
              </a:rPr>
              <a:t>村庄分类布局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endParaRPr i="0" dirty="0"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6145" y="971550"/>
            <a:ext cx="364236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国土空间开发总体</a:t>
            </a:r>
            <a:r>
              <a:rPr lang="zh-CN"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格局</a:t>
            </a:r>
            <a:endParaRPr lang="zh-CN" sz="2200" b="1" spc="-2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9785" y="1384300"/>
            <a:ext cx="5833745" cy="33235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+mn-ea"/>
                <a:cs typeface="+mn-ea"/>
                <a:sym typeface="+mn-ea"/>
              </a:rPr>
              <a:t>     </a:t>
            </a:r>
            <a:r>
              <a:rPr lang="zh-CN" dirty="0">
                <a:latin typeface="+mn-ea"/>
                <a:cs typeface="+mn-ea"/>
                <a:sym typeface="+mn-ea"/>
              </a:rPr>
              <a:t>依托亚东镇</a:t>
            </a:r>
            <a:r>
              <a:rPr dirty="0">
                <a:latin typeface="+mn-ea"/>
                <a:cs typeface="+mn-ea"/>
                <a:sym typeface="+mn-ea"/>
              </a:rPr>
              <a:t>为镇域综合中心，形成“一主、一轴、两区”的镇域空间总体格局。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一主：以亚东镇为镇域综合中心。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一轴：以111线为镇域产业发展轴。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两区：西部生态涵养区、东部农业主产区；</a:t>
            </a:r>
            <a:endParaRPr dirty="0">
              <a:latin typeface="+mn-ea"/>
              <a:cs typeface="+mn-ea"/>
              <a:sym typeface="+mn-ea"/>
            </a:endParaRPr>
          </a:p>
        </p:txBody>
      </p:sp>
      <p:sp>
        <p:nvSpPr>
          <p:cNvPr id="21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485390" cy="664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统筹三条控制线</a:t>
            </a:r>
            <a:endParaRPr sz="2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6670">
              <a:lnSpc>
                <a:spcPct val="100000"/>
              </a:lnSpc>
              <a:spcBef>
                <a:spcPts val="1100"/>
              </a:spcBef>
            </a:pPr>
            <a:r>
              <a:rPr sz="1200" b="1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基本原则</a:t>
            </a:r>
            <a:endParaRPr sz="1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311275" y="2270505"/>
            <a:ext cx="1485900" cy="1281430"/>
          </a:xfrm>
          <a:custGeom>
            <a:avLst/>
            <a:gdLst/>
            <a:ahLst/>
            <a:cxnLst/>
            <a:rect l="l" t="t" r="r" b="b"/>
            <a:pathLst>
              <a:path w="1485900" h="1281430">
                <a:moveTo>
                  <a:pt x="0" y="1280922"/>
                </a:moveTo>
                <a:lnTo>
                  <a:pt x="742950" y="0"/>
                </a:lnTo>
                <a:lnTo>
                  <a:pt x="1485900" y="1280922"/>
                </a:lnTo>
                <a:lnTo>
                  <a:pt x="0" y="1280922"/>
                </a:lnTo>
                <a:close/>
              </a:path>
            </a:pathLst>
          </a:custGeom>
          <a:ln w="28575">
            <a:solidFill>
              <a:srgbClr val="D39F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677923" y="1921509"/>
            <a:ext cx="753110" cy="752475"/>
          </a:xfrm>
          <a:custGeom>
            <a:avLst/>
            <a:gdLst/>
            <a:ahLst/>
            <a:cxnLst/>
            <a:rect l="l" t="t" r="r" b="b"/>
            <a:pathLst>
              <a:path w="753110" h="752475">
                <a:moveTo>
                  <a:pt x="376300" y="0"/>
                </a:moveTo>
                <a:lnTo>
                  <a:pt x="315275" y="4926"/>
                </a:lnTo>
                <a:lnTo>
                  <a:pt x="257381" y="19189"/>
                </a:lnTo>
                <a:lnTo>
                  <a:pt x="203392" y="42012"/>
                </a:lnTo>
                <a:lnTo>
                  <a:pt x="154085" y="72619"/>
                </a:lnTo>
                <a:lnTo>
                  <a:pt x="110236" y="110236"/>
                </a:lnTo>
                <a:lnTo>
                  <a:pt x="72619" y="154085"/>
                </a:lnTo>
                <a:lnTo>
                  <a:pt x="42012" y="203392"/>
                </a:lnTo>
                <a:lnTo>
                  <a:pt x="19189" y="257381"/>
                </a:lnTo>
                <a:lnTo>
                  <a:pt x="4926" y="315275"/>
                </a:lnTo>
                <a:lnTo>
                  <a:pt x="0" y="376300"/>
                </a:lnTo>
                <a:lnTo>
                  <a:pt x="1247" y="407155"/>
                </a:lnTo>
                <a:lnTo>
                  <a:pt x="10939" y="466705"/>
                </a:lnTo>
                <a:lnTo>
                  <a:pt x="29579" y="522731"/>
                </a:lnTo>
                <a:lnTo>
                  <a:pt x="56391" y="574460"/>
                </a:lnTo>
                <a:lnTo>
                  <a:pt x="90600" y="621117"/>
                </a:lnTo>
                <a:lnTo>
                  <a:pt x="131430" y="661928"/>
                </a:lnTo>
                <a:lnTo>
                  <a:pt x="178105" y="696119"/>
                </a:lnTo>
                <a:lnTo>
                  <a:pt x="229850" y="722915"/>
                </a:lnTo>
                <a:lnTo>
                  <a:pt x="285888" y="741543"/>
                </a:lnTo>
                <a:lnTo>
                  <a:pt x="345445" y="751228"/>
                </a:lnTo>
                <a:lnTo>
                  <a:pt x="376300" y="752475"/>
                </a:lnTo>
                <a:lnTo>
                  <a:pt x="407156" y="751228"/>
                </a:lnTo>
                <a:lnTo>
                  <a:pt x="466713" y="741543"/>
                </a:lnTo>
                <a:lnTo>
                  <a:pt x="522751" y="722915"/>
                </a:lnTo>
                <a:lnTo>
                  <a:pt x="574496" y="696119"/>
                </a:lnTo>
                <a:lnTo>
                  <a:pt x="621171" y="661928"/>
                </a:lnTo>
                <a:lnTo>
                  <a:pt x="662001" y="621117"/>
                </a:lnTo>
                <a:lnTo>
                  <a:pt x="696210" y="574460"/>
                </a:lnTo>
                <a:lnTo>
                  <a:pt x="723022" y="522731"/>
                </a:lnTo>
                <a:lnTo>
                  <a:pt x="741662" y="466705"/>
                </a:lnTo>
                <a:lnTo>
                  <a:pt x="751354" y="407155"/>
                </a:lnTo>
                <a:lnTo>
                  <a:pt x="752601" y="376300"/>
                </a:lnTo>
                <a:lnTo>
                  <a:pt x="751354" y="345445"/>
                </a:lnTo>
                <a:lnTo>
                  <a:pt x="741662" y="285888"/>
                </a:lnTo>
                <a:lnTo>
                  <a:pt x="723022" y="229850"/>
                </a:lnTo>
                <a:lnTo>
                  <a:pt x="696210" y="178105"/>
                </a:lnTo>
                <a:lnTo>
                  <a:pt x="662001" y="131430"/>
                </a:lnTo>
                <a:lnTo>
                  <a:pt x="621171" y="90600"/>
                </a:lnTo>
                <a:lnTo>
                  <a:pt x="574496" y="56391"/>
                </a:lnTo>
                <a:lnTo>
                  <a:pt x="522751" y="29579"/>
                </a:lnTo>
                <a:lnTo>
                  <a:pt x="466713" y="10939"/>
                </a:lnTo>
                <a:lnTo>
                  <a:pt x="407156" y="1247"/>
                </a:lnTo>
                <a:lnTo>
                  <a:pt x="376300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741677" y="2134610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底线思维 生态优先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75703" y="3183889"/>
            <a:ext cx="752475" cy="752475"/>
          </a:xfrm>
          <a:custGeom>
            <a:avLst/>
            <a:gdLst/>
            <a:ahLst/>
            <a:cxnLst/>
            <a:rect l="l" t="t" r="r" b="b"/>
            <a:pathLst>
              <a:path w="752475" h="752475">
                <a:moveTo>
                  <a:pt x="376237" y="0"/>
                </a:moveTo>
                <a:lnTo>
                  <a:pt x="315211" y="4923"/>
                </a:lnTo>
                <a:lnTo>
                  <a:pt x="257319" y="19175"/>
                </a:lnTo>
                <a:lnTo>
                  <a:pt x="203337" y="41984"/>
                </a:lnTo>
                <a:lnTo>
                  <a:pt x="154038" y="72574"/>
                </a:lnTo>
                <a:lnTo>
                  <a:pt x="110199" y="110172"/>
                </a:lnTo>
                <a:lnTo>
                  <a:pt x="72593" y="154003"/>
                </a:lnTo>
                <a:lnTo>
                  <a:pt x="41995" y="203292"/>
                </a:lnTo>
                <a:lnTo>
                  <a:pt x="19181" y="257267"/>
                </a:lnTo>
                <a:lnTo>
                  <a:pt x="4924" y="315152"/>
                </a:lnTo>
                <a:lnTo>
                  <a:pt x="0" y="376174"/>
                </a:lnTo>
                <a:lnTo>
                  <a:pt x="1247" y="407046"/>
                </a:lnTo>
                <a:lnTo>
                  <a:pt x="10934" y="466627"/>
                </a:lnTo>
                <a:lnTo>
                  <a:pt x="29567" y="522678"/>
                </a:lnTo>
                <a:lnTo>
                  <a:pt x="56370" y="574426"/>
                </a:lnTo>
                <a:lnTo>
                  <a:pt x="90568" y="621096"/>
                </a:lnTo>
                <a:lnTo>
                  <a:pt x="131388" y="661917"/>
                </a:lnTo>
                <a:lnTo>
                  <a:pt x="178054" y="696114"/>
                </a:lnTo>
                <a:lnTo>
                  <a:pt x="229791" y="722913"/>
                </a:lnTo>
                <a:lnTo>
                  <a:pt x="285825" y="741542"/>
                </a:lnTo>
                <a:lnTo>
                  <a:pt x="345380" y="751228"/>
                </a:lnTo>
                <a:lnTo>
                  <a:pt x="376237" y="752475"/>
                </a:lnTo>
                <a:lnTo>
                  <a:pt x="407095" y="751228"/>
                </a:lnTo>
                <a:lnTo>
                  <a:pt x="466651" y="741542"/>
                </a:lnTo>
                <a:lnTo>
                  <a:pt x="522683" y="722913"/>
                </a:lnTo>
                <a:lnTo>
                  <a:pt x="574415" y="696114"/>
                </a:lnTo>
                <a:lnTo>
                  <a:pt x="621075" y="661917"/>
                </a:lnTo>
                <a:lnTo>
                  <a:pt x="661888" y="621096"/>
                </a:lnTo>
                <a:lnTo>
                  <a:pt x="696080" y="574426"/>
                </a:lnTo>
                <a:lnTo>
                  <a:pt x="722877" y="522678"/>
                </a:lnTo>
                <a:lnTo>
                  <a:pt x="741505" y="466627"/>
                </a:lnTo>
                <a:lnTo>
                  <a:pt x="751190" y="407046"/>
                </a:lnTo>
                <a:lnTo>
                  <a:pt x="752436" y="376174"/>
                </a:lnTo>
                <a:lnTo>
                  <a:pt x="751190" y="345319"/>
                </a:lnTo>
                <a:lnTo>
                  <a:pt x="741505" y="285769"/>
                </a:lnTo>
                <a:lnTo>
                  <a:pt x="722877" y="229742"/>
                </a:lnTo>
                <a:lnTo>
                  <a:pt x="696080" y="178014"/>
                </a:lnTo>
                <a:lnTo>
                  <a:pt x="661888" y="131357"/>
                </a:lnTo>
                <a:lnTo>
                  <a:pt x="621075" y="90546"/>
                </a:lnTo>
                <a:lnTo>
                  <a:pt x="574415" y="56355"/>
                </a:lnTo>
                <a:lnTo>
                  <a:pt x="522683" y="29559"/>
                </a:lnTo>
                <a:lnTo>
                  <a:pt x="466651" y="10931"/>
                </a:lnTo>
                <a:lnTo>
                  <a:pt x="407095" y="1246"/>
                </a:lnTo>
                <a:lnTo>
                  <a:pt x="376237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939190" y="3397117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上下联动 协调落实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482469" y="3188842"/>
            <a:ext cx="752475" cy="752475"/>
          </a:xfrm>
          <a:custGeom>
            <a:avLst/>
            <a:gdLst/>
            <a:ahLst/>
            <a:cxnLst/>
            <a:rect l="l" t="t" r="r" b="b"/>
            <a:pathLst>
              <a:path w="752475" h="752475">
                <a:moveTo>
                  <a:pt x="376174" y="0"/>
                </a:moveTo>
                <a:lnTo>
                  <a:pt x="315152" y="4926"/>
                </a:lnTo>
                <a:lnTo>
                  <a:pt x="257267" y="19189"/>
                </a:lnTo>
                <a:lnTo>
                  <a:pt x="203292" y="42012"/>
                </a:lnTo>
                <a:lnTo>
                  <a:pt x="154003" y="72619"/>
                </a:lnTo>
                <a:lnTo>
                  <a:pt x="110172" y="110235"/>
                </a:lnTo>
                <a:lnTo>
                  <a:pt x="72574" y="154085"/>
                </a:lnTo>
                <a:lnTo>
                  <a:pt x="41984" y="203392"/>
                </a:lnTo>
                <a:lnTo>
                  <a:pt x="19175" y="257381"/>
                </a:lnTo>
                <a:lnTo>
                  <a:pt x="4923" y="315275"/>
                </a:lnTo>
                <a:lnTo>
                  <a:pt x="0" y="376300"/>
                </a:lnTo>
                <a:lnTo>
                  <a:pt x="1246" y="407155"/>
                </a:lnTo>
                <a:lnTo>
                  <a:pt x="10931" y="466705"/>
                </a:lnTo>
                <a:lnTo>
                  <a:pt x="29559" y="522731"/>
                </a:lnTo>
                <a:lnTo>
                  <a:pt x="56355" y="574460"/>
                </a:lnTo>
                <a:lnTo>
                  <a:pt x="90546" y="621117"/>
                </a:lnTo>
                <a:lnTo>
                  <a:pt x="131357" y="661928"/>
                </a:lnTo>
                <a:lnTo>
                  <a:pt x="178014" y="696119"/>
                </a:lnTo>
                <a:lnTo>
                  <a:pt x="229742" y="722915"/>
                </a:lnTo>
                <a:lnTo>
                  <a:pt x="285769" y="741543"/>
                </a:lnTo>
                <a:lnTo>
                  <a:pt x="345319" y="751228"/>
                </a:lnTo>
                <a:lnTo>
                  <a:pt x="376174" y="752475"/>
                </a:lnTo>
                <a:lnTo>
                  <a:pt x="407046" y="751228"/>
                </a:lnTo>
                <a:lnTo>
                  <a:pt x="466627" y="741543"/>
                </a:lnTo>
                <a:lnTo>
                  <a:pt x="522678" y="722915"/>
                </a:lnTo>
                <a:lnTo>
                  <a:pt x="574426" y="696119"/>
                </a:lnTo>
                <a:lnTo>
                  <a:pt x="621096" y="661928"/>
                </a:lnTo>
                <a:lnTo>
                  <a:pt x="661917" y="621117"/>
                </a:lnTo>
                <a:lnTo>
                  <a:pt x="696114" y="574460"/>
                </a:lnTo>
                <a:lnTo>
                  <a:pt x="722913" y="522731"/>
                </a:lnTo>
                <a:lnTo>
                  <a:pt x="741542" y="466705"/>
                </a:lnTo>
                <a:lnTo>
                  <a:pt x="751228" y="407155"/>
                </a:lnTo>
                <a:lnTo>
                  <a:pt x="752475" y="376300"/>
                </a:lnTo>
                <a:lnTo>
                  <a:pt x="751228" y="345445"/>
                </a:lnTo>
                <a:lnTo>
                  <a:pt x="741542" y="285888"/>
                </a:lnTo>
                <a:lnTo>
                  <a:pt x="722913" y="229850"/>
                </a:lnTo>
                <a:lnTo>
                  <a:pt x="696114" y="178105"/>
                </a:lnTo>
                <a:lnTo>
                  <a:pt x="661917" y="131430"/>
                </a:lnTo>
                <a:lnTo>
                  <a:pt x="621096" y="90600"/>
                </a:lnTo>
                <a:lnTo>
                  <a:pt x="574426" y="56391"/>
                </a:lnTo>
                <a:lnTo>
                  <a:pt x="522678" y="29579"/>
                </a:lnTo>
                <a:lnTo>
                  <a:pt x="466627" y="10939"/>
                </a:lnTo>
                <a:lnTo>
                  <a:pt x="407046" y="1247"/>
                </a:lnTo>
                <a:lnTo>
                  <a:pt x="376174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546350" y="3402324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统筹推进 分类管控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22830" y="2748528"/>
            <a:ext cx="482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6200">
              <a:lnSpc>
                <a:spcPct val="100000"/>
              </a:lnSpc>
            </a:pPr>
            <a:r>
              <a:rPr sz="1200" b="1" dirty="0">
                <a:solidFill>
                  <a:srgbClr val="A038C2"/>
                </a:solidFill>
                <a:latin typeface="微软雅黑" panose="020B0503020204020204" charset="-122"/>
                <a:cs typeface="微软雅黑" panose="020B0503020204020204" charset="-122"/>
              </a:rPr>
              <a:t>三线 </a:t>
            </a: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不交叉 不重叠 不冲突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397250" y="1384300"/>
            <a:ext cx="3807460" cy="73723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latin typeface="MicrosoftYaHei-Bold"/>
              </a:rPr>
              <a:t>划定方法：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0" i="0" u="none" strike="noStrike" baseline="0" dirty="0">
                <a:latin typeface="MicrosoftYaHei"/>
              </a:rPr>
              <a:t> 核准、落实上位规划中划定的三区三线成果。</a:t>
            </a: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3397250" y="2121535"/>
            <a:ext cx="4121785" cy="1383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MicrosoftYaHei-Bold"/>
              </a:rPr>
              <a:t>生态保护红线：</a:t>
            </a:r>
            <a:endParaRPr lang="en-US" altLang="zh-CN" sz="1400" b="1" i="0" u="none" strike="noStrike" baseline="0" dirty="0">
              <a:solidFill>
                <a:schemeClr val="accent1">
                  <a:lumMod val="50000"/>
                </a:schemeClr>
              </a:solidFill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>
                <a:latin typeface="MicrosoftYaHei"/>
              </a:rPr>
              <a:t> </a:t>
            </a:r>
            <a:r>
              <a:rPr lang="zh-CN" altLang="en-US" sz="1400" dirty="0">
                <a:latin typeface="MicrosoftYaHei"/>
              </a:rPr>
              <a:t>亚东镇</a:t>
            </a:r>
            <a:r>
              <a:rPr lang="zh-CN" altLang="en-US" sz="1400" dirty="0">
                <a:latin typeface="MicrosoftYaHei"/>
              </a:rPr>
              <a:t>划定生态保护红</a:t>
            </a:r>
            <a:r>
              <a:rPr lang="zh-CN" altLang="en-US" sz="1400" dirty="0">
                <a:latin typeface="MicrosoftYaHei"/>
              </a:rPr>
              <a:t>线面积</a:t>
            </a:r>
            <a:r>
              <a:rPr lang="en-US" altLang="zh-CN" sz="1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公顷</a:t>
            </a:r>
            <a:r>
              <a:rPr lang="zh-CN" altLang="en-US" sz="1400" b="0" i="0" u="none" strike="noStrike" baseline="0" dirty="0">
                <a:latin typeface="MicrosoftYaHei"/>
              </a:rPr>
              <a:t>。</a:t>
            </a:r>
            <a:endParaRPr lang="zh-CN" altLang="en-US" sz="1400" b="0" i="0" u="none" strike="noStrike" baseline="0" dirty="0">
              <a:latin typeface="MicrosoftYaHei"/>
            </a:endParaRPr>
          </a:p>
          <a:p>
            <a:pPr>
              <a:lnSpc>
                <a:spcPct val="150000"/>
              </a:lnSpc>
            </a:pPr>
            <a:endParaRPr lang="zh-CN" altLang="en-US" sz="1400" b="0" i="0" u="none" strike="noStrike" baseline="0" dirty="0">
              <a:latin typeface="MicrosoftYaHei"/>
            </a:endParaRPr>
          </a:p>
          <a:p>
            <a:pPr>
              <a:lnSpc>
                <a:spcPct val="150000"/>
              </a:lnSpc>
            </a:pP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20" name="文本框 19"/>
          <p:cNvSpPr txBox="1"/>
          <p:nvPr>
            <p:custDataLst>
              <p:tags r:id="rId3"/>
            </p:custDataLst>
          </p:nvPr>
        </p:nvSpPr>
        <p:spPr>
          <a:xfrm>
            <a:off x="3422015" y="2765425"/>
            <a:ext cx="3505835" cy="1060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endParaRPr lang="zh-CN" altLang="en-US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latin typeface="MicrosoftYaHei-Bold"/>
              </a:rPr>
              <a:t>城镇开发边界：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MicrosoftYaHei"/>
              </a:rPr>
              <a:t> 亚东镇</a:t>
            </a:r>
            <a:r>
              <a:rPr lang="zh-CN" altLang="en-US" sz="1400" b="0" i="0" u="none" strike="noStrike" baseline="0" dirty="0">
                <a:latin typeface="MicrosoftYaHei"/>
              </a:rPr>
              <a:t>城镇开发边界面积</a:t>
            </a:r>
            <a:r>
              <a:rPr lang="en-US" altLang="zh-CN" sz="1400" b="0" i="0" u="none" strike="noStrike" baseline="0" dirty="0">
                <a:latin typeface="宋体" panose="02010600030101010101" pitchFamily="2" charset="-122"/>
                <a:ea typeface="宋体" panose="02010600030101010101" pitchFamily="2" charset="-122"/>
              </a:rPr>
              <a:t>254.8208</a:t>
            </a:r>
            <a:r>
              <a:rPr lang="zh-CN" altLang="en-US" sz="1400" b="0" i="0" u="none" strike="noStrike" baseline="0" dirty="0">
                <a:latin typeface="+mn-ea"/>
                <a:cs typeface="+mn-ea"/>
              </a:rPr>
              <a:t>公顷</a:t>
            </a:r>
            <a:r>
              <a:rPr lang="zh-CN" altLang="en-US" sz="1400" b="0" i="0" u="none" strike="noStrike" baseline="0" dirty="0">
                <a:latin typeface="MicrosoftYaHei"/>
              </a:rPr>
              <a:t>。</a:t>
            </a: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21" name="文本框 20"/>
          <p:cNvSpPr txBox="1"/>
          <p:nvPr>
            <p:custDataLst>
              <p:tags r:id="rId4"/>
            </p:custDataLst>
          </p:nvPr>
        </p:nvSpPr>
        <p:spPr>
          <a:xfrm>
            <a:off x="3422015" y="3766185"/>
            <a:ext cx="4144645" cy="1060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endParaRPr lang="zh-CN" altLang="en-US" sz="1400" b="1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latin typeface="MicrosoftYaHei-Bold"/>
              </a:rPr>
              <a:t>永久基本农田</a:t>
            </a:r>
            <a:r>
              <a:rPr lang="zh-CN" altLang="en-US" sz="1400" b="1" i="0" u="none" strike="noStrike" baseline="0" dirty="0">
                <a:latin typeface="MicrosoftYaHei-Bold"/>
              </a:rPr>
              <a:t>保护红线：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MicrosoftYaHei"/>
              </a:rPr>
              <a:t> 亚东镇域永久基本农田面积为</a:t>
            </a:r>
            <a:r>
              <a:rPr lang="en-US" altLang="zh-CN" sz="1400" b="1" dirty="0">
                <a:solidFill>
                  <a:srgbClr val="C00000"/>
                </a:solidFill>
                <a:latin typeface="+mn-ea"/>
                <a:cs typeface="+mn-ea"/>
                <a:sym typeface="+mn-ea"/>
              </a:rPr>
              <a:t>38325.4667</a:t>
            </a:r>
            <a:r>
              <a:rPr lang="zh-CN" altLang="en-US" sz="1400" b="1" dirty="0">
                <a:solidFill>
                  <a:srgbClr val="C00000"/>
                </a:solidFill>
                <a:latin typeface="+mn-ea"/>
                <a:cs typeface="+mn-ea"/>
                <a:sym typeface="+mn-ea"/>
              </a:rPr>
              <a:t>公顷</a:t>
            </a:r>
            <a:r>
              <a:rPr lang="zh-CN" altLang="en-US" sz="1400" dirty="0">
                <a:latin typeface="MicrosoftYaHei"/>
                <a:sym typeface="+mn-ea"/>
              </a:rPr>
              <a:t>。</a:t>
            </a:r>
            <a:endParaRPr lang="zh-CN" altLang="en-US" sz="1400" dirty="0">
              <a:latin typeface="MicrosoftYaHei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650" y="5087620"/>
            <a:ext cx="7400290" cy="453263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镇村体系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</a:t>
            </a:r>
            <a:endParaRPr lang="zh-CN" sz="2200" b="1" spc="-1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8955" y="1595755"/>
            <a:ext cx="6290310" cy="4062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亚东镇规划等级结构划分为三级，包括镇区，中心村，基层村，形成区域协同、城乡联动发展的镇村体系。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镇区—亚东镇：作为镇域的政治、文化和产业发展的中心区，是城镇人口的主要居住地，重点配套商业、文化、医疗、教育等社会服务设施。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中心村—东亚镇村：大力发展高效生态农业、特色养殖业和观光农业。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基层村：1</a:t>
            </a: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9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个，确定东兴村、福合村、尖山子村、联盟村、六合村、六家子村、龙门口村、青松村、三合村、山里屯村、四合村、太平庄村、万兴村、西亚镇村、新合村、新兴村、兴权村、艳阳村、永合村为基层村，是村内生活与服务相对聚集地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村庄分类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布局</a:t>
            </a:r>
            <a:endParaRPr lang="zh-CN" sz="2200" b="1" spc="-1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1520" y="1595755"/>
            <a:ext cx="6087745" cy="2585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以坚持乡村振兴和新型城镇化双轮驱动，统筹城乡国土空间开发格局，优化乡村生产生活生态空间，分类推进乡村振兴为原则，依托上位规划村庄分类结果，将镇域1</a:t>
            </a:r>
            <a:r>
              <a:rPr 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8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个村归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为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集聚提升类，分别为青松村、艳阳村、尖山子村、六合村、新兴村、福合村、联盟村、六家子村、兴权村、山里屯村、太平庄村、万兴村、新合村、东兴村、三合村、永合村、四合村、龙门口村；</a:t>
            </a:r>
            <a:r>
              <a:rPr 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个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村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归为城郊融合类，为西亚镇村、东亚镇村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1" y="-320"/>
            <a:ext cx="7556500" cy="106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DAA600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61"/>
            <a:ext cx="7559040" cy="10691749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4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 </a:t>
            </a:r>
            <a:r>
              <a:rPr lang="zh-CN" altLang="en-US" sz="440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镇区空间布局</a:t>
            </a:r>
            <a:r>
              <a:rPr sz="4400" b="0" i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1539621" y="3817161"/>
            <a:ext cx="4483607" cy="169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i="0" dirty="0">
                <a:ea typeface="微软雅黑" panose="020B0503020204020204" charset="-122"/>
              </a:rPr>
              <a:t>4.1 </a:t>
            </a:r>
            <a:r>
              <a:rPr i="0" spc="-5" dirty="0">
                <a:ea typeface="微软雅黑" panose="020B0503020204020204" charset="-122"/>
              </a:rPr>
              <a:t>构建通畅高效的交通系统</a:t>
            </a:r>
            <a:endParaRPr i="0" spc="-5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2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提供完善均衡的公共服务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3</a:t>
            </a:r>
            <a:r>
              <a:rPr i="0" dirty="0">
                <a:ea typeface="微软雅黑" panose="020B0503020204020204" charset="-122"/>
              </a:rPr>
              <a:t> 综合防灾减灾规划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4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推进城市有机更新</a:t>
            </a:r>
            <a:endParaRPr i="0" dirty="0"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05967" y="971608"/>
            <a:ext cx="5721350" cy="932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构建通畅高效的交通系统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搭建主干路骨架，形成通畅的</a:t>
            </a: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村庄</a:t>
            </a: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道路网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9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2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TextBox 3"/>
          <p:cNvSpPr>
            <a:spLocks noChangeArrowheads="1"/>
          </p:cNvSpPr>
          <p:nvPr/>
        </p:nvSpPr>
        <p:spPr bwMode="auto">
          <a:xfrm>
            <a:off x="726440" y="3623945"/>
            <a:ext cx="6071235" cy="3514725"/>
          </a:xfrm>
          <a:prstGeom prst="roundRect">
            <a:avLst/>
          </a:prstGeom>
          <a:noFill/>
          <a:ln w="28575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9" tIns="45725" rIns="91449" bIns="45725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规划中心镇区道路共分三级，即主干路、次干路和支路，并采用方格网式的道路网形式。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819405" y="3280292"/>
            <a:ext cx="153225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2169D3"/>
                </a:solidFill>
              </a:defRPr>
            </a:lvl1pPr>
          </a:lstStyle>
          <a:p>
            <a:r>
              <a:rPr lang="zh-CN" altLang="en-US" dirty="0">
                <a:solidFill>
                  <a:srgbClr val="DAA600"/>
                </a:solidFill>
                <a:latin typeface="微软雅黑" panose="020B0503020204020204" charset="-122"/>
                <a:ea typeface="微软雅黑" panose="020B0503020204020204" charset="-122"/>
              </a:rPr>
              <a:t>镇政府驻地</a:t>
            </a:r>
            <a:endParaRPr lang="zh-CN" altLang="en-US" dirty="0">
              <a:solidFill>
                <a:srgbClr val="DAA6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730250" y="2105506"/>
            <a:ext cx="6076950" cy="926450"/>
            <a:chOff x="3839" y="2340"/>
            <a:chExt cx="10436" cy="1562"/>
          </a:xfrm>
        </p:grpSpPr>
        <p:sp>
          <p:nvSpPr>
            <p:cNvPr id="79" name="圆角矩形 16"/>
            <p:cNvSpPr/>
            <p:nvPr/>
          </p:nvSpPr>
          <p:spPr>
            <a:xfrm>
              <a:off x="3839" y="2340"/>
              <a:ext cx="10436" cy="1560"/>
            </a:xfrm>
            <a:prstGeom prst="roundRect">
              <a:avLst/>
            </a:prstGeom>
            <a:solidFill>
              <a:schemeClr val="bg1"/>
            </a:solidFill>
            <a:ln w="38100" cmpd="dbl">
              <a:solidFill>
                <a:srgbClr val="446DA9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0" name="图片 79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4149" y="2579"/>
              <a:ext cx="2778" cy="1296"/>
            </a:xfrm>
            <a:prstGeom prst="rect">
              <a:avLst/>
            </a:prstGeom>
          </p:spPr>
        </p:pic>
        <p:pic>
          <p:nvPicPr>
            <p:cNvPr id="81" name="图片 80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7017" y="2532"/>
              <a:ext cx="2457" cy="1370"/>
            </a:xfrm>
            <a:prstGeom prst="rect">
              <a:avLst/>
            </a:prstGeom>
          </p:spPr>
        </p:pic>
        <p:pic>
          <p:nvPicPr>
            <p:cNvPr id="82" name="图片 81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783" y="2532"/>
              <a:ext cx="2048" cy="1277"/>
            </a:xfrm>
            <a:prstGeom prst="rect">
              <a:avLst/>
            </a:prstGeom>
          </p:spPr>
        </p:pic>
        <p:pic>
          <p:nvPicPr>
            <p:cNvPr id="83" name="图片 82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12068" y="2426"/>
              <a:ext cx="2059" cy="1361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" y="5041900"/>
            <a:ext cx="7443470" cy="46037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498600" y="4467732"/>
            <a:ext cx="4302125" cy="3434461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905967" y="971608"/>
            <a:ext cx="5934697" cy="3324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AF8500"/>
                </a:solidFill>
                <a:latin typeface="Wingdings" panose="05000000000000000000"/>
                <a:cs typeface="Wingdings" panose="05000000000000000000"/>
              </a:rPr>
              <a:t></a:t>
            </a:r>
            <a:r>
              <a:rPr sz="1800" spc="200" dirty="0">
                <a:solidFill>
                  <a:srgbClr val="AF850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18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高标准配置社区生活圈</a:t>
            </a:r>
            <a:endParaRPr sz="18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490"/>
              </a:spcBef>
            </a:pP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490"/>
              </a:spcBef>
            </a:pP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聚焦全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年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龄友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好性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，推动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中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心城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区公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共服务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设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施优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化配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置和均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衡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布局， 打造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5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分钟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-10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分钟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-15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</a:t>
            </a:r>
            <a:r>
              <a:rPr sz="16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钟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社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区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生活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圈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78435" indent="324485">
              <a:lnSpc>
                <a:spcPct val="125000"/>
              </a:lnSpc>
              <a:spcBef>
                <a:spcPts val="405"/>
              </a:spcBef>
            </a:pP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聚焦步行可达性和步行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友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好性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与绿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地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系统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结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合布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局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中心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城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区公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共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服 务设施。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 dirty="0">
              <a:latin typeface="Times New Roman" panose="02020603050405020304"/>
              <a:cs typeface="Times New Roman" panose="02020603050405020304"/>
            </a:endParaRPr>
          </a:p>
          <a:p>
            <a:pPr marR="6985" algn="r">
              <a:lnSpc>
                <a:spcPct val="100000"/>
              </a:lnSpc>
            </a:pP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5967" y="5795316"/>
            <a:ext cx="14935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FFC000"/>
                </a:solidFill>
                <a:latin typeface="微软雅黑" panose="020B0503020204020204" charset="-122"/>
                <a:cs typeface="微软雅黑" panose="020B0503020204020204" charset="-122"/>
              </a:rPr>
              <a:t>10</a:t>
            </a:r>
            <a:r>
              <a:rPr sz="1400" b="1" dirty="0">
                <a:solidFill>
                  <a:srgbClr val="FFC000"/>
                </a:solidFill>
                <a:latin typeface="微软雅黑" panose="020B0503020204020204" charset="-122"/>
                <a:cs typeface="微软雅黑" panose="020B0503020204020204" charset="-122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68848" y="6666408"/>
            <a:ext cx="14935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5B9BD4"/>
                </a:solidFill>
                <a:latin typeface="微软雅黑" panose="020B0503020204020204" charset="-122"/>
                <a:cs typeface="微软雅黑" panose="020B0503020204020204" charset="-122"/>
              </a:rPr>
              <a:t>15</a:t>
            </a:r>
            <a:r>
              <a:rPr sz="1400" b="1" dirty="0">
                <a:solidFill>
                  <a:srgbClr val="5B9BD4"/>
                </a:solidFill>
                <a:latin typeface="微软雅黑" panose="020B0503020204020204" charset="-122"/>
                <a:cs typeface="微软雅黑" panose="020B0503020204020204" charset="-122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object 10"/>
          <p:cNvSpPr txBox="1"/>
          <p:nvPr/>
        </p:nvSpPr>
        <p:spPr>
          <a:xfrm>
            <a:off x="5226938" y="5499278"/>
            <a:ext cx="1493520" cy="215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p>
            <a:pPr marR="6985" algn="r">
              <a:lnSpc>
                <a:spcPct val="100000"/>
              </a:lnSpc>
            </a:pPr>
            <a:r>
              <a:rPr sz="1400" b="1" spc="-5" dirty="0">
                <a:solidFill>
                  <a:srgbClr val="EC7C3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sz="1400" b="1" dirty="0">
                <a:solidFill>
                  <a:srgbClr val="EC7C3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662940" y="971550"/>
            <a:ext cx="6177915" cy="2370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AF8500"/>
                </a:solidFill>
                <a:latin typeface="Wingdings" panose="05000000000000000000"/>
                <a:cs typeface="Wingdings" panose="05000000000000000000"/>
              </a:rPr>
              <a:t></a:t>
            </a:r>
            <a:r>
              <a:rPr sz="1800" spc="200" dirty="0">
                <a:solidFill>
                  <a:srgbClr val="AF850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优化公共服务设施配置标准</a:t>
            </a:r>
            <a:endParaRPr sz="1400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50000"/>
              </a:lnSpc>
              <a:spcBef>
                <a:spcPts val="50"/>
              </a:spcBef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  <a:p>
            <a:pPr indent="355600" algn="just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600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亚东镇</a:t>
            </a:r>
            <a:r>
              <a:rPr lang="zh-CN" altLang="en-US" sz="1600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镇区作为亚东镇的服务中心，因此在镇区规划满足周边居民的公共服务设施，并在现状的基础上增加迎合镇区未来发展所需的公共服务设施。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450" y="4356100"/>
            <a:ext cx="7399020" cy="44780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76415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综合防灾减灾规划</a:t>
            </a:r>
            <a:endParaRPr sz="2200" b="1" spc="-25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0875" y="1512570"/>
            <a:ext cx="6189980" cy="22504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8450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合理布局防灾避难场所、数量和规模，</a:t>
            </a:r>
            <a:endParaRPr lang="en-US" altLang="zh-CN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sz="14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16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600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sz="16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学校医院及公共建筑的防灾措施需加强，设置救援系统、应急集散点、医疗救护、物资储备和报警装置等设施，提升防灾减灾总体水平。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" y="4203700"/>
            <a:ext cx="7348855" cy="43262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/>
          <p:nvPr/>
        </p:nvSpPr>
        <p:spPr>
          <a:xfrm>
            <a:off x="730250" y="2287614"/>
            <a:ext cx="6039225" cy="4948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7185" indent="-73025">
              <a:lnSpc>
                <a:spcPct val="150000"/>
              </a:lnSpc>
              <a:spcBef>
                <a:spcPts val="730"/>
              </a:spcBef>
            </a:pP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整治提升</a:t>
            </a:r>
            <a:endParaRPr lang="zh-CN" altLang="en-US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57480" indent="324485" algn="just">
              <a:lnSpc>
                <a:spcPct val="150000"/>
              </a:lnSpc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针对</a:t>
            </a:r>
            <a:r>
              <a:rPr lang="zh-CN"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镇区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内予以保存的老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旧民居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通过完善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社区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服务、绿地等公共设施，提</a:t>
            </a:r>
            <a:r>
              <a:rPr lang="zh-CN" altLang="en-US" sz="1600" spc="-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升人居环境品质。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12700" marR="157480" indent="324485" algn="just">
              <a:lnSpc>
                <a:spcPct val="150000"/>
              </a:lnSpc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针对主路沿街的商业用地，优化沿路绿化和慢行空间，整治沿街立面，结合功能核心适当建设集中的商业综合体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7185" indent="-73025">
              <a:lnSpc>
                <a:spcPct val="150000"/>
              </a:lnSpc>
              <a:spcBef>
                <a:spcPts val="730"/>
              </a:spcBef>
            </a:pPr>
            <a:r>
              <a:rPr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功能置换</a:t>
            </a:r>
            <a:endParaRPr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57480" indent="324485" algn="just">
              <a:lnSpc>
                <a:spcPct val="150000"/>
              </a:lnSpc>
              <a:spcBef>
                <a:spcPts val="740"/>
              </a:spcBef>
              <a:buClrTx/>
              <a:buSzTx/>
              <a:buFontTx/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疏解生活区内对环境有影响的工矿企业，将企业按行业类型将企业向工业园区转移。 针对建筑情况较好的废弃公共服务设施、商业设施，根据</a:t>
            </a:r>
            <a:r>
              <a:rPr lang="zh-CN"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发展需求重新引进公共服务或商业项目。</a:t>
            </a:r>
            <a:endParaRPr sz="1600" dirty="0" err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7185" marR="5080">
              <a:lnSpc>
                <a:spcPct val="150000"/>
              </a:lnSpc>
              <a:spcBef>
                <a:spcPts val="740"/>
              </a:spcBef>
            </a:pPr>
            <a:r>
              <a:rPr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拆除重建</a:t>
            </a:r>
            <a:endParaRPr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57480" indent="324485">
              <a:lnSpc>
                <a:spcPct val="150000"/>
              </a:lnSpc>
              <a:spcBef>
                <a:spcPts val="740"/>
              </a:spcBef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推进平房改造，适当提升居住用地使用强度，为社区服务设施和公园绿地提供建设空间，改善居住环境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5966" y="971608"/>
            <a:ext cx="5691683" cy="119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推进城市有机更新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分类推进中心城区有机更新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zh-CN" altLang="en-US" sz="17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8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-12702" y="0"/>
            <a:ext cx="7569201" cy="1069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21C4A4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-6352" y="0"/>
            <a:ext cx="7556499" cy="106923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5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基础设施与韧性城市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39621" y="3817161"/>
            <a:ext cx="3543300" cy="122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 </a:t>
            </a:r>
            <a:r>
              <a:rPr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市政基础设施体系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332232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 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6590" y="1595755"/>
            <a:ext cx="6066155" cy="30054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以公路为重点，构建综合交通体系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endParaRPr sz="160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积极推进城市公共交通向郊区和农村延伸，建立镇区-乡镇-行政村三级城乡公交线网络，城乡公交覆盖率达90%以上。在镇区和亚东镇建设城乡公交枢纽站，行政村建设公交招呼站。重点抓好旗乡联网路、自然村通硬化路、资源路、旅游路、产业路生产连队通水泥路、新能源公交车充电桩及停车位等建设</a:t>
            </a:r>
            <a:r>
              <a:rPr lang="zh-CN" sz="160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387985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 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镇</a:t>
            </a:r>
            <a:r>
              <a:rPr lang="zh-CN" altLang="en-US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市政基础设施体系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396485" y="6653402"/>
            <a:ext cx="2442210" cy="1597786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827087" y="1664461"/>
            <a:ext cx="3582670" cy="1538883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 marR="2540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构建健康水循环体系</a:t>
            </a:r>
            <a:endParaRPr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indent="-287020">
              <a:lnSpc>
                <a:spcPct val="100000"/>
              </a:lnSpc>
              <a:spcBef>
                <a:spcPts val="5"/>
              </a:spcBef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强化水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安全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保障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，完善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供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施建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设， 保障用水安全。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6446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加强水污染治理，实施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雨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污分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流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改造， 完善污水处理设施，提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污水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理率。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6446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推进节水技术应用，加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再生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、雨水 等非传统水源利用，建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节水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型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57396" y="3728084"/>
            <a:ext cx="3288665" cy="1539240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2075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构建多元化清洁能源供应体系</a:t>
            </a:r>
            <a:endParaRPr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8460" marR="56515" indent="-287020">
              <a:lnSpc>
                <a:spcPct val="100000"/>
              </a:lnSpc>
              <a:spcBef>
                <a:spcPts val="5"/>
              </a:spcBef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大力发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风能</a:t>
            </a:r>
            <a:r>
              <a:rPr sz="1400" spc="-1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太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阳能等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清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洁能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 形成多能互补格局。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8460" marR="230505" indent="-287020">
              <a:lnSpc>
                <a:spcPct val="100000"/>
              </a:lnSpc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完善供电基础设施建设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 化供配电系统。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92075">
              <a:lnSpc>
                <a:spcPct val="100000"/>
              </a:lnSpc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扩大天然气、电能和清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洁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煤供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暖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范 围，</a:t>
            </a:r>
            <a:r>
              <a:rPr 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全面实现清洁供暖。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7087" y="6643623"/>
            <a:ext cx="3569970" cy="1323975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ct val="100000"/>
              </a:lnSpc>
            </a:pPr>
            <a:r>
              <a:rPr sz="16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构建智能化信息基础体系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spcBef>
                <a:spcPts val="5"/>
              </a:spcBef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提升信息基础设施建设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平，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设高速 率、高质量的信息化通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加强数据应用，搭建数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据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平台建设；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加强数据网络安全建设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提高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息安全 保障能力。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91560" y="8707195"/>
            <a:ext cx="3749040" cy="1416050"/>
          </a:xfrm>
          <a:custGeom>
            <a:avLst/>
            <a:gdLst/>
            <a:ahLst/>
            <a:cxnLst/>
            <a:rect l="l" t="t" r="r" b="b"/>
            <a:pathLst>
              <a:path w="3749040" h="1416050">
                <a:moveTo>
                  <a:pt x="0" y="1415796"/>
                </a:moveTo>
                <a:lnTo>
                  <a:pt x="3749040" y="1415796"/>
                </a:lnTo>
                <a:lnTo>
                  <a:pt x="3749040" y="0"/>
                </a:lnTo>
                <a:lnTo>
                  <a:pt x="0" y="0"/>
                </a:lnTo>
                <a:lnTo>
                  <a:pt x="0" y="1415796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3170935" y="8773983"/>
            <a:ext cx="3747135" cy="1323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构建“四分三化”</a:t>
            </a:r>
            <a:r>
              <a:rPr sz="1600" b="1" spc="25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环卫收运处理体系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355600" marR="178435" indent="-342900">
              <a:lnSpc>
                <a:spcPct val="10000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400" dirty="0">
                <a:latin typeface="Wingdings" panose="05000000000000000000"/>
                <a:cs typeface="Wingdings" panose="05000000000000000000"/>
              </a:rPr>
              <a:t></a:t>
            </a:r>
            <a:r>
              <a:rPr sz="1400" dirty="0">
                <a:latin typeface="Times New Roman" panose="02020603050405020304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加快建设垃圾“分类投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放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、分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类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收集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分 类运输、分类处理”体系</a:t>
            </a:r>
            <a:r>
              <a:rPr sz="1400" spc="-45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，实现垃圾分 类处理全程化。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400" dirty="0">
                <a:latin typeface="Wingdings" panose="05000000000000000000"/>
                <a:cs typeface="Wingdings" panose="05000000000000000000"/>
              </a:rPr>
              <a:t></a:t>
            </a:r>
            <a:r>
              <a:rPr sz="1400" dirty="0">
                <a:latin typeface="Times New Roman" panose="02020603050405020304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全面推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进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垃圾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“无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害化、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减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量化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、资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源化”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处理，建设“无废</a:t>
            </a:r>
            <a:r>
              <a:rPr lang="zh-CN" altLang="en-US" sz="1400" dirty="0">
                <a:latin typeface="微软雅黑" panose="020B0503020204020204" charset="-122"/>
                <a:cs typeface="微软雅黑" panose="020B0503020204020204" charset="-122"/>
              </a:rPr>
              <a:t>亚东镇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400" spc="-45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27087" y="3748658"/>
            <a:ext cx="2730373" cy="24956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827087" y="8727896"/>
            <a:ext cx="2264410" cy="1395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396485" y="1675002"/>
            <a:ext cx="2449575" cy="16323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5028310" y="3352050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7B7B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797171" y="3329685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60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130551" y="3652519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7B7B7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809244" y="3072383"/>
            <a:ext cx="1243583" cy="1188720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837501" y="4828425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843B0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431033" y="4804028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80" h="340360">
                <a:moveTo>
                  <a:pt x="462280" y="0"/>
                </a:moveTo>
                <a:lnTo>
                  <a:pt x="0" y="0"/>
                </a:lnTo>
                <a:lnTo>
                  <a:pt x="236220" y="340359"/>
                </a:lnTo>
                <a:lnTo>
                  <a:pt x="4622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172842" y="5105272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843B0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558028" y="4486655"/>
            <a:ext cx="1284731" cy="12359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019421" y="6109093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808473" y="6109080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60">
                <a:moveTo>
                  <a:pt x="462279" y="0"/>
                </a:moveTo>
                <a:lnTo>
                  <a:pt x="0" y="0"/>
                </a:lnTo>
                <a:lnTo>
                  <a:pt x="236220" y="340360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968626" y="6409435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9DC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836675" y="5942075"/>
            <a:ext cx="1242060" cy="11948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37501" y="7560703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51100" y="7551292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80" h="340359">
                <a:moveTo>
                  <a:pt x="462280" y="0"/>
                </a:moveTo>
                <a:lnTo>
                  <a:pt x="0" y="0"/>
                </a:lnTo>
                <a:lnTo>
                  <a:pt x="236219" y="340360"/>
                </a:lnTo>
                <a:lnTo>
                  <a:pt x="4622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236470" y="7837677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399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00CC9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640323" y="7307579"/>
            <a:ext cx="1217676" cy="1173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5020436" y="8834386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49B9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4787010" y="8785605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59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061210" y="9134855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399"/>
                </a:moveTo>
                <a:lnTo>
                  <a:pt x="3363467" y="0"/>
                </a:lnTo>
              </a:path>
            </a:pathLst>
          </a:custGeom>
          <a:ln w="19050">
            <a:solidFill>
              <a:srgbClr val="49B9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801623" y="8673083"/>
            <a:ext cx="1307591" cy="12862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837501" y="1744484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19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417445" y="1732280"/>
            <a:ext cx="462280" cy="352425"/>
          </a:xfrm>
          <a:custGeom>
            <a:avLst/>
            <a:gdLst/>
            <a:ahLst/>
            <a:cxnLst/>
            <a:rect l="l" t="t" r="r" b="b"/>
            <a:pathLst>
              <a:path w="462280" h="340360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612644" y="2027427"/>
            <a:ext cx="2820035" cy="21590"/>
          </a:xfrm>
          <a:custGeom>
            <a:avLst/>
            <a:gdLst/>
            <a:ahLst/>
            <a:cxnLst/>
            <a:rect l="l" t="t" r="r" b="b"/>
            <a:pathLst>
              <a:path w="2820035" h="21589">
                <a:moveTo>
                  <a:pt x="0" y="21208"/>
                </a:moveTo>
                <a:lnTo>
                  <a:pt x="2820035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905967" y="4890577"/>
            <a:ext cx="5855335" cy="2162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10845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消防工程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63370">
              <a:lnSpc>
                <a:spcPct val="100000"/>
              </a:lnSpc>
              <a:spcBef>
                <a:spcPts val="127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完善消防设施建设和消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防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救援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系，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提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高城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乡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防御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火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灾 和应急救援综合能力水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平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b="1" dirty="0">
              <a:latin typeface="Times New Roman" panose="02020603050405020304"/>
              <a:cs typeface="Times New Roman" panose="02020603050405020304"/>
            </a:endParaRPr>
          </a:p>
          <a:p>
            <a:pPr marL="1392555" indent="3305175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人防工程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392555" marR="5080">
              <a:lnSpc>
                <a:spcPct val="100000"/>
              </a:lnSpc>
              <a:spcBef>
                <a:spcPts val="1425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完善人民防空体系建设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依托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信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息技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术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推进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防现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代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化， 并实现人防与城市建设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经济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设、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共安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全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融合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发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展。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05967" y="7623109"/>
            <a:ext cx="5842635" cy="2167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98780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地质灾害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49400">
              <a:lnSpc>
                <a:spcPct val="100000"/>
              </a:lnSpc>
              <a:spcBef>
                <a:spcPts val="127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加强地质灾害监测、巡</a:t>
            </a:r>
            <a:r>
              <a:rPr sz="1400" b="1" spc="-10" dirty="0">
                <a:latin typeface="微软雅黑" panose="020B0503020204020204" charset="-122"/>
                <a:cs typeface="微软雅黑" panose="020B0503020204020204" charset="-122"/>
              </a:rPr>
              <a:t>视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，并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采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取加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修复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措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施，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 地质灾害的发生。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550" b="1" dirty="0">
              <a:latin typeface="Times New Roman" panose="02020603050405020304"/>
              <a:cs typeface="Times New Roman" panose="02020603050405020304"/>
            </a:endParaRPr>
          </a:p>
          <a:p>
            <a:pPr marR="165735" algn="r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应急体系建设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715" algn="r">
              <a:lnSpc>
                <a:spcPct val="100000"/>
              </a:lnSpc>
              <a:spcBef>
                <a:spcPts val="138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构建全方位、系统化、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现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代化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应急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救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援处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置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体系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提高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应急灾害处置能力。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454395" y="1443227"/>
            <a:ext cx="1316736" cy="12237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905967" y="971608"/>
            <a:ext cx="5818505" cy="3383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 </a:t>
            </a:r>
            <a:r>
              <a:rPr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sz="2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2200" b="1" dirty="0">
              <a:latin typeface="Times New Roman" panose="02020603050405020304"/>
              <a:cs typeface="Times New Roman" panose="02020603050405020304"/>
            </a:endParaRPr>
          </a:p>
          <a:p>
            <a:pPr marL="12700" indent="410845">
              <a:lnSpc>
                <a:spcPct val="100000"/>
              </a:lnSpc>
              <a:spcBef>
                <a:spcPts val="1520"/>
              </a:spcBef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防洪排涝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63370" algn="l">
              <a:lnSpc>
                <a:spcPct val="100000"/>
              </a:lnSpc>
              <a:spcBef>
                <a:spcPts val="1270"/>
              </a:spcBef>
              <a:buClrTx/>
              <a:buSzTx/>
              <a:buFontTx/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按50年一遇标准设防。加强重点流域防 洪保障，科学 布局防洪排涝设施，并融入“海绵城市”建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设理念， 提高防洪排涝能力。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 marR="302260" algn="r">
              <a:lnSpc>
                <a:spcPct val="100000"/>
              </a:lnSpc>
              <a:spcBef>
                <a:spcPts val="1130"/>
              </a:spcBef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抗震设防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b="1" dirty="0">
              <a:latin typeface="Times New Roman" panose="02020603050405020304"/>
              <a:cs typeface="Times New Roman" panose="02020603050405020304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按抗震设防烈度为</a:t>
            </a:r>
            <a:r>
              <a:rPr lang="en-US" sz="1400" b="1" spc="-5" dirty="0">
                <a:latin typeface="微软雅黑" panose="020B0503020204020204" charset="-122"/>
                <a:cs typeface="微软雅黑" panose="020B0503020204020204" charset="-122"/>
              </a:rPr>
              <a:t>6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度设防，完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防震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减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灾体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系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，提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高防震减灾能力。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0" y="0"/>
            <a:ext cx="7557135" cy="10694035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0" y="0"/>
            <a:ext cx="7557135" cy="1073150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C57013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30480"/>
            <a:ext cx="7574280" cy="10691495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6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规划实施保障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3288665" cy="169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规划传导与管控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 </a:t>
            </a:r>
            <a:r>
              <a:rPr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近期行动计划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34612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1050" y="522222"/>
            <a:ext cx="4451604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C5701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248539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6.1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规划传导与管控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5967" y="6194991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7087" y="1405813"/>
            <a:ext cx="1945005" cy="107124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0160" algn="ctr">
              <a:lnSpc>
                <a:spcPct val="100000"/>
              </a:lnSpc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布局传导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85090" marR="22860" algn="ctr">
              <a:lnSpc>
                <a:spcPct val="120000"/>
              </a:lnSpc>
              <a:spcBef>
                <a:spcPts val="630"/>
              </a:spcBef>
            </a:pPr>
            <a:r>
              <a:rPr sz="1400" dirty="0">
                <a:solidFill>
                  <a:srgbClr val="AD6312"/>
                </a:solidFill>
                <a:latin typeface="微软雅黑" panose="020B0503020204020204" charset="-122"/>
              </a:rPr>
              <a:t>以空间布局的形式明确总体 空间、空间分区和设施布局</a:t>
            </a:r>
            <a:endParaRPr sz="1400" dirty="0">
              <a:solidFill>
                <a:srgbClr val="AD6312"/>
              </a:solidFill>
              <a:latin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61436" y="1405813"/>
            <a:ext cx="1945005" cy="81280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54610" algn="ctr">
              <a:lnSpc>
                <a:spcPct val="100000"/>
              </a:lnSpc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控制线传导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85090" marR="22860" algn="ctr">
              <a:lnSpc>
                <a:spcPct val="120000"/>
              </a:lnSpc>
              <a:spcBef>
                <a:spcPts val="630"/>
              </a:spcBef>
            </a:pPr>
            <a:r>
              <a:rPr sz="14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明确边界，精准传导三条控 制线等刚性控制线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95850" y="1405890"/>
            <a:ext cx="2156460" cy="82677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57150" marR="50165" algn="ctr">
              <a:lnSpc>
                <a:spcPct val="128000"/>
              </a:lnSpc>
            </a:pPr>
            <a:r>
              <a:rPr sz="1400" b="1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指标传导</a:t>
            </a:r>
            <a:r>
              <a:rPr sz="1400" b="1" i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endParaRPr lang="en-US" sz="1400" b="1" i="1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57150" marR="50165" algn="ctr">
              <a:lnSpc>
                <a:spcPct val="128000"/>
              </a:lnSpc>
            </a:pPr>
            <a:r>
              <a:rPr sz="1400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以总量、人均、目标等量化</a:t>
            </a:r>
            <a:r>
              <a:rPr sz="14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 形式明确传导各项指标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7087" y="2674607"/>
            <a:ext cx="2930525" cy="7639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R="175260" algn="ctr">
              <a:lnSpc>
                <a:spcPct val="100000"/>
              </a:lnSpc>
            </a:pPr>
            <a:r>
              <a:rPr lang="zh-CN" altLang="en-US" sz="1400" b="1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名录传导</a:t>
            </a:r>
            <a:endParaRPr lang="zh-CN" altLang="en-US" sz="1400" dirty="0">
              <a:solidFill>
                <a:srgbClr val="AD63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920"/>
              </a:spcBef>
            </a:pPr>
            <a:r>
              <a:rPr sz="1400" spc="-5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以名录清单的形式对自然保护地等的名称</a:t>
            </a:r>
            <a:r>
              <a:rPr sz="1400" spc="-5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面积、分布等细化传导</a:t>
            </a:r>
            <a:endParaRPr lang="en-US"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51152" y="3792346"/>
            <a:ext cx="4857369" cy="2159761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597403" y="7039938"/>
            <a:ext cx="314807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“政府</a:t>
            </a: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-</a:t>
            </a: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公众”双向沟通机制</a:t>
            </a:r>
            <a:endParaRPr sz="1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49854" y="7939142"/>
            <a:ext cx="20828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责任清晰的管理体系</a:t>
            </a:r>
            <a:endParaRPr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015742" y="9755445"/>
            <a:ext cx="23114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规划实施监督预警机制</a:t>
            </a:r>
            <a:endParaRPr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52038" y="8815442"/>
            <a:ext cx="13970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绩效奖惩机制</a:t>
            </a:r>
            <a:endParaRPr sz="1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188046" y="6886447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0"/>
                </a:lnTo>
                <a:lnTo>
                  <a:pt x="169226" y="12466"/>
                </a:lnTo>
                <a:lnTo>
                  <a:pt x="133724" y="27294"/>
                </a:lnTo>
                <a:lnTo>
                  <a:pt x="86407" y="58867"/>
                </a:lnTo>
                <a:lnTo>
                  <a:pt x="47741" y="100126"/>
                </a:lnTo>
                <a:lnTo>
                  <a:pt x="19444" y="149375"/>
                </a:lnTo>
                <a:lnTo>
                  <a:pt x="7191" y="185808"/>
                </a:lnTo>
                <a:lnTo>
                  <a:pt x="820" y="224535"/>
                </a:lnTo>
                <a:lnTo>
                  <a:pt x="0" y="244602"/>
                </a:lnTo>
                <a:lnTo>
                  <a:pt x="820" y="264651"/>
                </a:lnTo>
                <a:lnTo>
                  <a:pt x="7191" y="303353"/>
                </a:lnTo>
                <a:lnTo>
                  <a:pt x="19444" y="339774"/>
                </a:lnTo>
                <a:lnTo>
                  <a:pt x="47741" y="389022"/>
                </a:lnTo>
                <a:lnTo>
                  <a:pt x="86407" y="430294"/>
                </a:lnTo>
                <a:lnTo>
                  <a:pt x="133724" y="461885"/>
                </a:lnTo>
                <a:lnTo>
                  <a:pt x="169226" y="476725"/>
                </a:lnTo>
                <a:lnTo>
                  <a:pt x="207299" y="486000"/>
                </a:lnTo>
                <a:lnTo>
                  <a:pt x="247434" y="489204"/>
                </a:lnTo>
                <a:lnTo>
                  <a:pt x="267727" y="488392"/>
                </a:lnTo>
                <a:lnTo>
                  <a:pt x="306900" y="482090"/>
                </a:lnTo>
                <a:lnTo>
                  <a:pt x="343759" y="469969"/>
                </a:lnTo>
                <a:lnTo>
                  <a:pt x="377795" y="452535"/>
                </a:lnTo>
                <a:lnTo>
                  <a:pt x="422440" y="417528"/>
                </a:lnTo>
                <a:lnTo>
                  <a:pt x="457860" y="373408"/>
                </a:lnTo>
                <a:lnTo>
                  <a:pt x="482333" y="321880"/>
                </a:lnTo>
                <a:lnTo>
                  <a:pt x="491716" y="284256"/>
                </a:lnTo>
                <a:lnTo>
                  <a:pt x="494957" y="244602"/>
                </a:lnTo>
                <a:lnTo>
                  <a:pt x="494136" y="224535"/>
                </a:lnTo>
                <a:lnTo>
                  <a:pt x="487760" y="185808"/>
                </a:lnTo>
                <a:lnTo>
                  <a:pt x="475498" y="149375"/>
                </a:lnTo>
                <a:lnTo>
                  <a:pt x="447184" y="100126"/>
                </a:lnTo>
                <a:lnTo>
                  <a:pt x="408498" y="58867"/>
                </a:lnTo>
                <a:lnTo>
                  <a:pt x="361162" y="27294"/>
                </a:lnTo>
                <a:lnTo>
                  <a:pt x="325650" y="12466"/>
                </a:lnTo>
                <a:lnTo>
                  <a:pt x="287571" y="3200"/>
                </a:lnTo>
                <a:lnTo>
                  <a:pt x="24743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318386" y="7006499"/>
            <a:ext cx="23431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01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188046" y="7785989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3"/>
                </a:lnTo>
                <a:lnTo>
                  <a:pt x="169226" y="12478"/>
                </a:lnTo>
                <a:lnTo>
                  <a:pt x="133724" y="27318"/>
                </a:lnTo>
                <a:lnTo>
                  <a:pt x="86407" y="58909"/>
                </a:lnTo>
                <a:lnTo>
                  <a:pt x="47741" y="100181"/>
                </a:lnTo>
                <a:lnTo>
                  <a:pt x="19444" y="149429"/>
                </a:lnTo>
                <a:lnTo>
                  <a:pt x="7191" y="185850"/>
                </a:lnTo>
                <a:lnTo>
                  <a:pt x="820" y="224552"/>
                </a:lnTo>
                <a:lnTo>
                  <a:pt x="0" y="244602"/>
                </a:lnTo>
                <a:lnTo>
                  <a:pt x="820" y="264668"/>
                </a:lnTo>
                <a:lnTo>
                  <a:pt x="7191" y="303395"/>
                </a:lnTo>
                <a:lnTo>
                  <a:pt x="19444" y="339828"/>
                </a:lnTo>
                <a:lnTo>
                  <a:pt x="47741" y="389077"/>
                </a:lnTo>
                <a:lnTo>
                  <a:pt x="86407" y="430336"/>
                </a:lnTo>
                <a:lnTo>
                  <a:pt x="133724" y="461909"/>
                </a:lnTo>
                <a:lnTo>
                  <a:pt x="169226" y="476737"/>
                </a:lnTo>
                <a:lnTo>
                  <a:pt x="207299" y="486003"/>
                </a:lnTo>
                <a:lnTo>
                  <a:pt x="247434" y="489204"/>
                </a:lnTo>
                <a:lnTo>
                  <a:pt x="267727" y="488393"/>
                </a:lnTo>
                <a:lnTo>
                  <a:pt x="306900" y="482097"/>
                </a:lnTo>
                <a:lnTo>
                  <a:pt x="343759" y="469987"/>
                </a:lnTo>
                <a:lnTo>
                  <a:pt x="377795" y="452566"/>
                </a:lnTo>
                <a:lnTo>
                  <a:pt x="422440" y="417576"/>
                </a:lnTo>
                <a:lnTo>
                  <a:pt x="457860" y="373464"/>
                </a:lnTo>
                <a:lnTo>
                  <a:pt x="482333" y="321929"/>
                </a:lnTo>
                <a:lnTo>
                  <a:pt x="491716" y="284286"/>
                </a:lnTo>
                <a:lnTo>
                  <a:pt x="494957" y="244602"/>
                </a:lnTo>
                <a:lnTo>
                  <a:pt x="494136" y="224552"/>
                </a:lnTo>
                <a:lnTo>
                  <a:pt x="487760" y="185850"/>
                </a:lnTo>
                <a:lnTo>
                  <a:pt x="475498" y="149429"/>
                </a:lnTo>
                <a:lnTo>
                  <a:pt x="447184" y="100181"/>
                </a:lnTo>
                <a:lnTo>
                  <a:pt x="408498" y="58909"/>
                </a:lnTo>
                <a:lnTo>
                  <a:pt x="361162" y="27318"/>
                </a:lnTo>
                <a:lnTo>
                  <a:pt x="325650" y="12478"/>
                </a:lnTo>
                <a:lnTo>
                  <a:pt x="287571" y="3203"/>
                </a:lnTo>
                <a:lnTo>
                  <a:pt x="24743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1304671" y="7905915"/>
            <a:ext cx="26225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02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188046" y="8685656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0"/>
                </a:lnTo>
                <a:lnTo>
                  <a:pt x="169226" y="12466"/>
                </a:lnTo>
                <a:lnTo>
                  <a:pt x="133724" y="27294"/>
                </a:lnTo>
                <a:lnTo>
                  <a:pt x="86407" y="58867"/>
                </a:lnTo>
                <a:lnTo>
                  <a:pt x="47741" y="100126"/>
                </a:lnTo>
                <a:lnTo>
                  <a:pt x="19444" y="149375"/>
                </a:lnTo>
                <a:lnTo>
                  <a:pt x="7191" y="185808"/>
                </a:lnTo>
                <a:lnTo>
                  <a:pt x="820" y="224535"/>
                </a:lnTo>
                <a:lnTo>
                  <a:pt x="0" y="244601"/>
                </a:lnTo>
                <a:lnTo>
                  <a:pt x="820" y="264650"/>
                </a:lnTo>
                <a:lnTo>
                  <a:pt x="7191" y="303346"/>
                </a:lnTo>
                <a:lnTo>
                  <a:pt x="19444" y="339754"/>
                </a:lnTo>
                <a:lnTo>
                  <a:pt x="47741" y="388977"/>
                </a:lnTo>
                <a:lnTo>
                  <a:pt x="86407" y="430221"/>
                </a:lnTo>
                <a:lnTo>
                  <a:pt x="133724" y="461785"/>
                </a:lnTo>
                <a:lnTo>
                  <a:pt x="169226" y="476611"/>
                </a:lnTo>
                <a:lnTo>
                  <a:pt x="207299" y="485876"/>
                </a:lnTo>
                <a:lnTo>
                  <a:pt x="247434" y="489076"/>
                </a:lnTo>
                <a:lnTo>
                  <a:pt x="267727" y="488266"/>
                </a:lnTo>
                <a:lnTo>
                  <a:pt x="306900" y="481970"/>
                </a:lnTo>
                <a:lnTo>
                  <a:pt x="343759" y="469862"/>
                </a:lnTo>
                <a:lnTo>
                  <a:pt x="377795" y="452444"/>
                </a:lnTo>
                <a:lnTo>
                  <a:pt x="422440" y="417464"/>
                </a:lnTo>
                <a:lnTo>
                  <a:pt x="457860" y="373372"/>
                </a:lnTo>
                <a:lnTo>
                  <a:pt x="482333" y="321867"/>
                </a:lnTo>
                <a:lnTo>
                  <a:pt x="491716" y="284252"/>
                </a:lnTo>
                <a:lnTo>
                  <a:pt x="494957" y="244601"/>
                </a:lnTo>
                <a:lnTo>
                  <a:pt x="494136" y="224535"/>
                </a:lnTo>
                <a:lnTo>
                  <a:pt x="487760" y="185808"/>
                </a:lnTo>
                <a:lnTo>
                  <a:pt x="475498" y="149375"/>
                </a:lnTo>
                <a:lnTo>
                  <a:pt x="447184" y="100126"/>
                </a:lnTo>
                <a:lnTo>
                  <a:pt x="408498" y="58867"/>
                </a:lnTo>
                <a:lnTo>
                  <a:pt x="361162" y="27294"/>
                </a:lnTo>
                <a:lnTo>
                  <a:pt x="325650" y="12466"/>
                </a:lnTo>
                <a:lnTo>
                  <a:pt x="287571" y="3200"/>
                </a:lnTo>
                <a:lnTo>
                  <a:pt x="247434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1301622" y="8805708"/>
            <a:ext cx="2679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03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188046" y="9585197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1"/>
                </a:lnTo>
                <a:lnTo>
                  <a:pt x="169226" y="12469"/>
                </a:lnTo>
                <a:lnTo>
                  <a:pt x="133724" y="27301"/>
                </a:lnTo>
                <a:lnTo>
                  <a:pt x="86407" y="58878"/>
                </a:lnTo>
                <a:lnTo>
                  <a:pt x="47741" y="100140"/>
                </a:lnTo>
                <a:lnTo>
                  <a:pt x="19444" y="149386"/>
                </a:lnTo>
                <a:lnTo>
                  <a:pt x="7191" y="185813"/>
                </a:lnTo>
                <a:lnTo>
                  <a:pt x="820" y="224529"/>
                </a:lnTo>
                <a:lnTo>
                  <a:pt x="0" y="244589"/>
                </a:lnTo>
                <a:lnTo>
                  <a:pt x="820" y="264650"/>
                </a:lnTo>
                <a:lnTo>
                  <a:pt x="7191" y="303369"/>
                </a:lnTo>
                <a:lnTo>
                  <a:pt x="19444" y="339797"/>
                </a:lnTo>
                <a:lnTo>
                  <a:pt x="47741" y="389043"/>
                </a:lnTo>
                <a:lnTo>
                  <a:pt x="86407" y="430303"/>
                </a:lnTo>
                <a:lnTo>
                  <a:pt x="133724" y="461879"/>
                </a:lnTo>
                <a:lnTo>
                  <a:pt x="169226" y="476709"/>
                </a:lnTo>
                <a:lnTo>
                  <a:pt x="207299" y="485977"/>
                </a:lnTo>
                <a:lnTo>
                  <a:pt x="247434" y="489178"/>
                </a:lnTo>
                <a:lnTo>
                  <a:pt x="267727" y="488367"/>
                </a:lnTo>
                <a:lnTo>
                  <a:pt x="306900" y="482070"/>
                </a:lnTo>
                <a:lnTo>
                  <a:pt x="343759" y="469958"/>
                </a:lnTo>
                <a:lnTo>
                  <a:pt x="377795" y="452535"/>
                </a:lnTo>
                <a:lnTo>
                  <a:pt x="422440" y="417542"/>
                </a:lnTo>
                <a:lnTo>
                  <a:pt x="457860" y="373431"/>
                </a:lnTo>
                <a:lnTo>
                  <a:pt x="482333" y="321901"/>
                </a:lnTo>
                <a:lnTo>
                  <a:pt x="491716" y="284264"/>
                </a:lnTo>
                <a:lnTo>
                  <a:pt x="494957" y="244589"/>
                </a:lnTo>
                <a:lnTo>
                  <a:pt x="494136" y="224529"/>
                </a:lnTo>
                <a:lnTo>
                  <a:pt x="487760" y="185813"/>
                </a:lnTo>
                <a:lnTo>
                  <a:pt x="475498" y="149386"/>
                </a:lnTo>
                <a:lnTo>
                  <a:pt x="447184" y="100140"/>
                </a:lnTo>
                <a:lnTo>
                  <a:pt x="408498" y="58878"/>
                </a:lnTo>
                <a:lnTo>
                  <a:pt x="361162" y="27301"/>
                </a:lnTo>
                <a:lnTo>
                  <a:pt x="325650" y="12469"/>
                </a:lnTo>
                <a:lnTo>
                  <a:pt x="287571" y="3201"/>
                </a:lnTo>
                <a:lnTo>
                  <a:pt x="247434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1304671" y="9705452"/>
            <a:ext cx="26162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04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194560" y="6870445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194560" y="7417561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194560" y="7768590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194560" y="8315705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194560" y="8661653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A4A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194560" y="9208769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A4A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194560" y="9578213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FFC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194560" y="10125367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FFC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13"/>
          <p:cNvSpPr txBox="1"/>
          <p:nvPr>
            <p:custDataLst>
              <p:tags r:id="rId2"/>
            </p:custDataLst>
          </p:nvPr>
        </p:nvSpPr>
        <p:spPr>
          <a:xfrm>
            <a:off x="4007167" y="2674607"/>
            <a:ext cx="2930525" cy="7639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p>
            <a:pPr algn="ctr">
              <a:lnSpc>
                <a:spcPct val="100000"/>
              </a:lnSpc>
              <a:spcBef>
                <a:spcPts val="920"/>
              </a:spcBef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政策传导</a:t>
            </a:r>
            <a:endParaRPr sz="1400" b="1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Bef>
                <a:spcPts val="920"/>
              </a:spcBef>
              <a:buClrTx/>
              <a:buSzTx/>
              <a:buFontTx/>
            </a:pPr>
            <a:r>
              <a:rPr sz="1400" spc="-5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明确空间布局、功能分区等方面的管控措施、标准、原则等内容</a:t>
            </a:r>
            <a:endParaRPr sz="1400" spc="-5" dirty="0" err="1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6145" y="971550"/>
            <a:ext cx="5935980" cy="681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近期行动机制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08610">
              <a:lnSpc>
                <a:spcPct val="100000"/>
              </a:lnSpc>
              <a:spcBef>
                <a:spcPts val="995"/>
              </a:spcBef>
            </a:pP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民生优先、平台优先，衔接“十四五”规划，分类分级安排项目实施。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3353" y="4318058"/>
            <a:ext cx="5969000" cy="1490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2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585"/>
              </a:spcBef>
            </a:pP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统一底图、统一标准、统一规划、统一平台，实现国土空间规划一张图。整合国土 空间规划成果分析评价、审查管理、资源环境承载力监测预警、规划实施监测评估预警、 指标模型管理六大功能，为建立健全国土空间规划动态监测评估预警和实施监督机制提 供信息化支撑。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7087" y="1876361"/>
            <a:ext cx="6014085" cy="21544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389255">
              <a:lnSpc>
                <a:spcPct val="100000"/>
              </a:lnSpc>
              <a:tabLst>
                <a:tab pos="2294255" algn="l"/>
                <a:tab pos="4555490" algn="l"/>
              </a:tabLst>
            </a:pPr>
            <a:r>
              <a:rPr sz="2100" b="1" baseline="20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梳理土地资源	</a:t>
            </a: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梳理城乡规划体系	</a:t>
            </a:r>
            <a:r>
              <a:rPr sz="2100" b="1" spc="-7" baseline="20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确定近期项目</a:t>
            </a:r>
            <a:endParaRPr sz="2100" b="1" spc="-7" baseline="20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7087" y="2235453"/>
            <a:ext cx="1847850" cy="172339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宏观把握存量建设用地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， 统计废弃地、低效利用 地、已批未建地，盘活 土地存量，提高土地利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用效率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10205" y="2228215"/>
            <a:ext cx="1847850" cy="173482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noAutofit/>
          </a:bodyPr>
          <a:lstStyle/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明确</a:t>
            </a:r>
            <a:r>
              <a:rPr lang="zh-CN" sz="1400" dirty="0" err="1">
                <a:latin typeface="微软雅黑" panose="020B0503020204020204" charset="-122"/>
                <a:cs typeface="微软雅黑" panose="020B0503020204020204" charset="-122"/>
              </a:rPr>
              <a:t>镇区、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村庄政治目标，完 善重点区域基础设施， 合理引导人口流动，改 </a:t>
            </a:r>
            <a:r>
              <a:rPr sz="1400" spc="-5" dirty="0">
                <a:latin typeface="微软雅黑" panose="020B0503020204020204" charset="-122"/>
                <a:cs typeface="微软雅黑" panose="020B0503020204020204" charset="-122"/>
              </a:rPr>
              <a:t>善人居环境水平，提高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城镇化进程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92751" y="2234691"/>
            <a:ext cx="1847850" cy="172339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确定交通类、能源类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、 产业类、城乡建设类、 社会事业类、生态保护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修复类等重大项目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49878" y="6040729"/>
            <a:ext cx="2869565" cy="1182370"/>
          </a:xfrm>
          <a:custGeom>
            <a:avLst/>
            <a:gdLst/>
            <a:ahLst/>
            <a:cxnLst/>
            <a:rect l="l" t="t" r="r" b="b"/>
            <a:pathLst>
              <a:path w="2869565" h="1182370">
                <a:moveTo>
                  <a:pt x="0" y="1182039"/>
                </a:moveTo>
                <a:lnTo>
                  <a:pt x="2869082" y="1182039"/>
                </a:lnTo>
                <a:lnTo>
                  <a:pt x="286908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AD44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371462" y="6451003"/>
            <a:ext cx="109029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765" marR="5080" indent="-266065">
              <a:lnSpc>
                <a:spcPct val="102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间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r>
              <a:rPr sz="1450" spc="-5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一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张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图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80242" y="6248456"/>
            <a:ext cx="776605" cy="819785"/>
          </a:xfrm>
          <a:custGeom>
            <a:avLst/>
            <a:gdLst/>
            <a:ahLst/>
            <a:cxnLst/>
            <a:rect l="l" t="t" r="r" b="b"/>
            <a:pathLst>
              <a:path w="776605" h="819784">
                <a:moveTo>
                  <a:pt x="48975" y="551291"/>
                </a:moveTo>
                <a:lnTo>
                  <a:pt x="0" y="580468"/>
                </a:lnTo>
                <a:lnTo>
                  <a:pt x="388667" y="819743"/>
                </a:lnTo>
                <a:lnTo>
                  <a:pt x="483259" y="761390"/>
                </a:lnTo>
                <a:lnTo>
                  <a:pt x="388667" y="761390"/>
                </a:lnTo>
                <a:lnTo>
                  <a:pt x="48975" y="551291"/>
                </a:lnTo>
                <a:close/>
              </a:path>
              <a:path w="776605" h="819784">
                <a:moveTo>
                  <a:pt x="728359" y="551291"/>
                </a:moveTo>
                <a:lnTo>
                  <a:pt x="388667" y="761390"/>
                </a:lnTo>
                <a:lnTo>
                  <a:pt x="483259" y="761390"/>
                </a:lnTo>
                <a:lnTo>
                  <a:pt x="776538" y="580468"/>
                </a:lnTo>
                <a:lnTo>
                  <a:pt x="728359" y="551291"/>
                </a:lnTo>
                <a:close/>
              </a:path>
              <a:path w="776605" h="819784">
                <a:moveTo>
                  <a:pt x="48975" y="376098"/>
                </a:moveTo>
                <a:lnTo>
                  <a:pt x="0" y="404476"/>
                </a:lnTo>
                <a:lnTo>
                  <a:pt x="388667" y="644683"/>
                </a:lnTo>
                <a:lnTo>
                  <a:pt x="484398" y="585397"/>
                </a:lnTo>
                <a:lnTo>
                  <a:pt x="388667" y="585397"/>
                </a:lnTo>
                <a:lnTo>
                  <a:pt x="48975" y="376098"/>
                </a:lnTo>
                <a:close/>
              </a:path>
              <a:path w="776605" h="819784">
                <a:moveTo>
                  <a:pt x="728359" y="376098"/>
                </a:moveTo>
                <a:lnTo>
                  <a:pt x="388667" y="585397"/>
                </a:lnTo>
                <a:lnTo>
                  <a:pt x="484398" y="585397"/>
                </a:lnTo>
                <a:lnTo>
                  <a:pt x="776538" y="404476"/>
                </a:lnTo>
                <a:lnTo>
                  <a:pt x="728359" y="376098"/>
                </a:lnTo>
                <a:close/>
              </a:path>
              <a:path w="776605" h="819784">
                <a:moveTo>
                  <a:pt x="388667" y="0"/>
                </a:moveTo>
                <a:lnTo>
                  <a:pt x="0" y="228483"/>
                </a:lnTo>
                <a:lnTo>
                  <a:pt x="388667" y="468691"/>
                </a:lnTo>
                <a:lnTo>
                  <a:pt x="497736" y="401145"/>
                </a:lnTo>
                <a:lnTo>
                  <a:pt x="388667" y="401145"/>
                </a:lnTo>
                <a:lnTo>
                  <a:pt x="112172" y="230215"/>
                </a:lnTo>
                <a:lnTo>
                  <a:pt x="388667" y="67545"/>
                </a:lnTo>
                <a:lnTo>
                  <a:pt x="503332" y="67545"/>
                </a:lnTo>
                <a:lnTo>
                  <a:pt x="388667" y="0"/>
                </a:lnTo>
                <a:close/>
              </a:path>
              <a:path w="776605" h="819784">
                <a:moveTo>
                  <a:pt x="503332" y="67545"/>
                </a:moveTo>
                <a:lnTo>
                  <a:pt x="388667" y="67545"/>
                </a:lnTo>
                <a:lnTo>
                  <a:pt x="665163" y="230215"/>
                </a:lnTo>
                <a:lnTo>
                  <a:pt x="388667" y="401145"/>
                </a:lnTo>
                <a:lnTo>
                  <a:pt x="497736" y="401145"/>
                </a:lnTo>
                <a:lnTo>
                  <a:pt x="776538" y="228483"/>
                </a:lnTo>
                <a:lnTo>
                  <a:pt x="503332" y="6754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844450" y="6040729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4023300" y="6706132"/>
            <a:ext cx="1090295" cy="434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成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果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分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析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价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12532" y="6040729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B89F2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5593407" y="6706132"/>
            <a:ext cx="1090295" cy="434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成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果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审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查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管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理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49878" y="7337018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419967" y="7337018"/>
            <a:ext cx="2869565" cy="1182370"/>
          </a:xfrm>
          <a:custGeom>
            <a:avLst/>
            <a:gdLst/>
            <a:ahLst/>
            <a:cxnLst/>
            <a:rect l="l" t="t" r="r" b="b"/>
            <a:pathLst>
              <a:path w="2869565" h="1182370">
                <a:moveTo>
                  <a:pt x="0" y="1182039"/>
                </a:moveTo>
                <a:lnTo>
                  <a:pt x="2869082" y="1182039"/>
                </a:lnTo>
                <a:lnTo>
                  <a:pt x="286908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2970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414557" y="7337018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22925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936162" y="8006117"/>
            <a:ext cx="126555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130" marR="5080" indent="-266065">
              <a:lnSpc>
                <a:spcPct val="102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资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环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境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承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载力</a:t>
            </a:r>
            <a:r>
              <a:rPr sz="1450" spc="-5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监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测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预警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023300" y="7713684"/>
            <a:ext cx="109029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间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监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测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评估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警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95558" y="8006117"/>
            <a:ext cx="1088390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2000"/>
              </a:lnSpc>
            </a:pP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指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标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模型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管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理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917498" y="7436986"/>
            <a:ext cx="321310" cy="488315"/>
          </a:xfrm>
          <a:custGeom>
            <a:avLst/>
            <a:gdLst/>
            <a:ahLst/>
            <a:cxnLst/>
            <a:rect l="l" t="t" r="r" b="b"/>
            <a:pathLst>
              <a:path w="321310" h="488315">
                <a:moveTo>
                  <a:pt x="220677" y="0"/>
                </a:moveTo>
                <a:lnTo>
                  <a:pt x="180058" y="9065"/>
                </a:lnTo>
                <a:lnTo>
                  <a:pt x="147401" y="33666"/>
                </a:lnTo>
                <a:lnTo>
                  <a:pt x="126395" y="69907"/>
                </a:lnTo>
                <a:lnTo>
                  <a:pt x="120686" y="98613"/>
                </a:lnTo>
                <a:lnTo>
                  <a:pt x="121285" y="113529"/>
                </a:lnTo>
                <a:lnTo>
                  <a:pt x="130784" y="152088"/>
                </a:lnTo>
                <a:lnTo>
                  <a:pt x="154299" y="184056"/>
                </a:lnTo>
                <a:lnTo>
                  <a:pt x="188094" y="205713"/>
                </a:lnTo>
                <a:lnTo>
                  <a:pt x="210931" y="211323"/>
                </a:lnTo>
                <a:lnTo>
                  <a:pt x="226716" y="210476"/>
                </a:lnTo>
                <a:lnTo>
                  <a:pt x="268201" y="197325"/>
                </a:lnTo>
                <a:lnTo>
                  <a:pt x="291047" y="179943"/>
                </a:lnTo>
                <a:lnTo>
                  <a:pt x="220677" y="179943"/>
                </a:lnTo>
                <a:lnTo>
                  <a:pt x="206612" y="178447"/>
                </a:lnTo>
                <a:lnTo>
                  <a:pt x="171277" y="158376"/>
                </a:lnTo>
                <a:lnTo>
                  <a:pt x="152114" y="121142"/>
                </a:lnTo>
                <a:lnTo>
                  <a:pt x="150663" y="106654"/>
                </a:lnTo>
                <a:lnTo>
                  <a:pt x="150749" y="104998"/>
                </a:lnTo>
                <a:lnTo>
                  <a:pt x="162467" y="64815"/>
                </a:lnTo>
                <a:lnTo>
                  <a:pt x="192992" y="37918"/>
                </a:lnTo>
                <a:lnTo>
                  <a:pt x="220020" y="31913"/>
                </a:lnTo>
                <a:lnTo>
                  <a:pt x="292002" y="31913"/>
                </a:lnTo>
                <a:lnTo>
                  <a:pt x="284388" y="24639"/>
                </a:lnTo>
                <a:lnTo>
                  <a:pt x="250403" y="4889"/>
                </a:lnTo>
                <a:lnTo>
                  <a:pt x="226282" y="162"/>
                </a:lnTo>
                <a:lnTo>
                  <a:pt x="220677" y="0"/>
                </a:lnTo>
                <a:close/>
              </a:path>
              <a:path w="321310" h="488315">
                <a:moveTo>
                  <a:pt x="292002" y="31913"/>
                </a:moveTo>
                <a:lnTo>
                  <a:pt x="220020" y="31913"/>
                </a:lnTo>
                <a:lnTo>
                  <a:pt x="234258" y="33392"/>
                </a:lnTo>
                <a:lnTo>
                  <a:pt x="247488" y="37638"/>
                </a:lnTo>
                <a:lnTo>
                  <a:pt x="278461" y="64081"/>
                </a:lnTo>
                <a:lnTo>
                  <a:pt x="290735" y="104998"/>
                </a:lnTo>
                <a:lnTo>
                  <a:pt x="289662" y="118422"/>
                </a:lnTo>
                <a:lnTo>
                  <a:pt x="274363" y="153502"/>
                </a:lnTo>
                <a:lnTo>
                  <a:pt x="240638" y="176720"/>
                </a:lnTo>
                <a:lnTo>
                  <a:pt x="220677" y="179943"/>
                </a:lnTo>
                <a:lnTo>
                  <a:pt x="291047" y="179943"/>
                </a:lnTo>
                <a:lnTo>
                  <a:pt x="312722" y="147608"/>
                </a:lnTo>
                <a:lnTo>
                  <a:pt x="320951" y="106654"/>
                </a:lnTo>
                <a:lnTo>
                  <a:pt x="320179" y="93266"/>
                </a:lnTo>
                <a:lnTo>
                  <a:pt x="309095" y="55977"/>
                </a:lnTo>
                <a:lnTo>
                  <a:pt x="294932" y="34712"/>
                </a:lnTo>
                <a:lnTo>
                  <a:pt x="292002" y="31913"/>
                </a:lnTo>
                <a:close/>
              </a:path>
              <a:path w="321310" h="488315">
                <a:moveTo>
                  <a:pt x="221160" y="341454"/>
                </a:moveTo>
                <a:lnTo>
                  <a:pt x="182146" y="354105"/>
                </a:lnTo>
                <a:lnTo>
                  <a:pt x="156952" y="386670"/>
                </a:lnTo>
                <a:lnTo>
                  <a:pt x="152950" y="400553"/>
                </a:lnTo>
                <a:lnTo>
                  <a:pt x="153084" y="417604"/>
                </a:lnTo>
                <a:lnTo>
                  <a:pt x="168627" y="463071"/>
                </a:lnTo>
                <a:lnTo>
                  <a:pt x="202273" y="485571"/>
                </a:lnTo>
                <a:lnTo>
                  <a:pt x="214038" y="488044"/>
                </a:lnTo>
                <a:lnTo>
                  <a:pt x="229696" y="486802"/>
                </a:lnTo>
                <a:lnTo>
                  <a:pt x="243953" y="482980"/>
                </a:lnTo>
                <a:lnTo>
                  <a:pt x="256638" y="476839"/>
                </a:lnTo>
                <a:lnTo>
                  <a:pt x="267581" y="468638"/>
                </a:lnTo>
                <a:lnTo>
                  <a:pt x="271822" y="463943"/>
                </a:lnTo>
                <a:lnTo>
                  <a:pt x="221160" y="463943"/>
                </a:lnTo>
                <a:lnTo>
                  <a:pt x="207323" y="461717"/>
                </a:lnTo>
                <a:lnTo>
                  <a:pt x="195151" y="455501"/>
                </a:lnTo>
                <a:lnTo>
                  <a:pt x="185283" y="445966"/>
                </a:lnTo>
                <a:lnTo>
                  <a:pt x="178356" y="433788"/>
                </a:lnTo>
                <a:lnTo>
                  <a:pt x="175010" y="419642"/>
                </a:lnTo>
                <a:lnTo>
                  <a:pt x="176814" y="403622"/>
                </a:lnTo>
                <a:lnTo>
                  <a:pt x="182085" y="389905"/>
                </a:lnTo>
                <a:lnTo>
                  <a:pt x="190270" y="378903"/>
                </a:lnTo>
                <a:lnTo>
                  <a:pt x="200816" y="371029"/>
                </a:lnTo>
                <a:lnTo>
                  <a:pt x="213169" y="366695"/>
                </a:lnTo>
                <a:lnTo>
                  <a:pt x="272734" y="366695"/>
                </a:lnTo>
                <a:lnTo>
                  <a:pt x="264898" y="359020"/>
                </a:lnTo>
                <a:lnTo>
                  <a:pt x="253615" y="350771"/>
                </a:lnTo>
                <a:lnTo>
                  <a:pt x="242474" y="345287"/>
                </a:lnTo>
                <a:lnTo>
                  <a:pt x="231361" y="342280"/>
                </a:lnTo>
                <a:lnTo>
                  <a:pt x="221160" y="341454"/>
                </a:lnTo>
                <a:close/>
              </a:path>
              <a:path w="321310" h="488315">
                <a:moveTo>
                  <a:pt x="272734" y="366695"/>
                </a:moveTo>
                <a:lnTo>
                  <a:pt x="213169" y="366695"/>
                </a:lnTo>
                <a:lnTo>
                  <a:pt x="229367" y="368246"/>
                </a:lnTo>
                <a:lnTo>
                  <a:pt x="243029" y="373297"/>
                </a:lnTo>
                <a:lnTo>
                  <a:pt x="253912" y="381310"/>
                </a:lnTo>
                <a:lnTo>
                  <a:pt x="261773" y="391749"/>
                </a:lnTo>
                <a:lnTo>
                  <a:pt x="266370" y="404077"/>
                </a:lnTo>
                <a:lnTo>
                  <a:pt x="266063" y="420818"/>
                </a:lnTo>
                <a:lnTo>
                  <a:pt x="247145" y="454562"/>
                </a:lnTo>
                <a:lnTo>
                  <a:pt x="221160" y="463943"/>
                </a:lnTo>
                <a:lnTo>
                  <a:pt x="271826" y="463939"/>
                </a:lnTo>
                <a:lnTo>
                  <a:pt x="276612" y="458639"/>
                </a:lnTo>
                <a:lnTo>
                  <a:pt x="283561" y="447103"/>
                </a:lnTo>
                <a:lnTo>
                  <a:pt x="288258" y="434290"/>
                </a:lnTo>
                <a:lnTo>
                  <a:pt x="290475" y="420818"/>
                </a:lnTo>
                <a:lnTo>
                  <a:pt x="290371" y="417604"/>
                </a:lnTo>
                <a:lnTo>
                  <a:pt x="289689" y="405648"/>
                </a:lnTo>
                <a:lnTo>
                  <a:pt x="286993" y="392403"/>
                </a:lnTo>
                <a:lnTo>
                  <a:pt x="282543" y="380652"/>
                </a:lnTo>
                <a:lnTo>
                  <a:pt x="276436" y="370321"/>
                </a:lnTo>
                <a:lnTo>
                  <a:pt x="272734" y="366695"/>
                </a:lnTo>
                <a:close/>
              </a:path>
              <a:path w="321310" h="488315">
                <a:moveTo>
                  <a:pt x="57972" y="263860"/>
                </a:moveTo>
                <a:lnTo>
                  <a:pt x="21164" y="279223"/>
                </a:lnTo>
                <a:lnTo>
                  <a:pt x="1304" y="314530"/>
                </a:lnTo>
                <a:lnTo>
                  <a:pt x="0" y="328949"/>
                </a:lnTo>
                <a:lnTo>
                  <a:pt x="1780" y="342596"/>
                </a:lnTo>
                <a:lnTo>
                  <a:pt x="24311" y="377548"/>
                </a:lnTo>
                <a:lnTo>
                  <a:pt x="57219" y="391828"/>
                </a:lnTo>
                <a:lnTo>
                  <a:pt x="72382" y="389741"/>
                </a:lnTo>
                <a:lnTo>
                  <a:pt x="85871" y="384913"/>
                </a:lnTo>
                <a:lnTo>
                  <a:pt x="97487" y="377677"/>
                </a:lnTo>
                <a:lnTo>
                  <a:pt x="104803" y="370539"/>
                </a:lnTo>
                <a:lnTo>
                  <a:pt x="62392" y="370539"/>
                </a:lnTo>
                <a:lnTo>
                  <a:pt x="48860" y="368738"/>
                </a:lnTo>
                <a:lnTo>
                  <a:pt x="37059" y="362560"/>
                </a:lnTo>
                <a:lnTo>
                  <a:pt x="27811" y="352799"/>
                </a:lnTo>
                <a:lnTo>
                  <a:pt x="21934" y="340250"/>
                </a:lnTo>
                <a:lnTo>
                  <a:pt x="22385" y="322981"/>
                </a:lnTo>
                <a:lnTo>
                  <a:pt x="26297" y="308737"/>
                </a:lnTo>
                <a:lnTo>
                  <a:pt x="33121" y="297690"/>
                </a:lnTo>
                <a:lnTo>
                  <a:pt x="42304" y="290012"/>
                </a:lnTo>
                <a:lnTo>
                  <a:pt x="53296" y="285874"/>
                </a:lnTo>
                <a:lnTo>
                  <a:pt x="106097" y="285874"/>
                </a:lnTo>
                <a:lnTo>
                  <a:pt x="103866" y="282938"/>
                </a:lnTo>
                <a:lnTo>
                  <a:pt x="92869" y="273952"/>
                </a:lnTo>
                <a:lnTo>
                  <a:pt x="81399" y="267849"/>
                </a:lnTo>
                <a:lnTo>
                  <a:pt x="69568" y="264531"/>
                </a:lnTo>
                <a:lnTo>
                  <a:pt x="57972" y="263860"/>
                </a:lnTo>
                <a:close/>
              </a:path>
              <a:path w="321310" h="488315">
                <a:moveTo>
                  <a:pt x="106097" y="285874"/>
                </a:moveTo>
                <a:lnTo>
                  <a:pt x="53296" y="285874"/>
                </a:lnTo>
                <a:lnTo>
                  <a:pt x="68631" y="287078"/>
                </a:lnTo>
                <a:lnTo>
                  <a:pt x="81468" y="292241"/>
                </a:lnTo>
                <a:lnTo>
                  <a:pt x="91402" y="300698"/>
                </a:lnTo>
                <a:lnTo>
                  <a:pt x="98030" y="311784"/>
                </a:lnTo>
                <a:lnTo>
                  <a:pt x="100945" y="324834"/>
                </a:lnTo>
                <a:lnTo>
                  <a:pt x="99770" y="338185"/>
                </a:lnTo>
                <a:lnTo>
                  <a:pt x="73358" y="368206"/>
                </a:lnTo>
                <a:lnTo>
                  <a:pt x="62392" y="370539"/>
                </a:lnTo>
                <a:lnTo>
                  <a:pt x="104803" y="370539"/>
                </a:lnTo>
                <a:lnTo>
                  <a:pt x="107027" y="368368"/>
                </a:lnTo>
                <a:lnTo>
                  <a:pt x="114292" y="357319"/>
                </a:lnTo>
                <a:lnTo>
                  <a:pt x="119079" y="344864"/>
                </a:lnTo>
                <a:lnTo>
                  <a:pt x="121189" y="331338"/>
                </a:lnTo>
                <a:lnTo>
                  <a:pt x="119690" y="316192"/>
                </a:lnTo>
                <a:lnTo>
                  <a:pt x="116221" y="303214"/>
                </a:lnTo>
                <a:lnTo>
                  <a:pt x="110905" y="292199"/>
                </a:lnTo>
                <a:lnTo>
                  <a:pt x="106097" y="2858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000775" y="7617332"/>
            <a:ext cx="152400" cy="183515"/>
          </a:xfrm>
          <a:custGeom>
            <a:avLst/>
            <a:gdLst/>
            <a:ahLst/>
            <a:cxnLst/>
            <a:rect l="l" t="t" r="r" b="b"/>
            <a:pathLst>
              <a:path w="152400" h="183515">
                <a:moveTo>
                  <a:pt x="145322" y="12189"/>
                </a:moveTo>
                <a:lnTo>
                  <a:pt x="137324" y="12189"/>
                </a:lnTo>
                <a:lnTo>
                  <a:pt x="129390" y="12296"/>
                </a:lnTo>
                <a:lnTo>
                  <a:pt x="122981" y="17022"/>
                </a:lnTo>
                <a:lnTo>
                  <a:pt x="122828" y="22888"/>
                </a:lnTo>
                <a:lnTo>
                  <a:pt x="122828" y="178641"/>
                </a:lnTo>
                <a:lnTo>
                  <a:pt x="129313" y="183440"/>
                </a:lnTo>
                <a:lnTo>
                  <a:pt x="145322" y="183440"/>
                </a:lnTo>
                <a:lnTo>
                  <a:pt x="151807" y="178641"/>
                </a:lnTo>
                <a:lnTo>
                  <a:pt x="151807" y="16982"/>
                </a:lnTo>
                <a:lnTo>
                  <a:pt x="145322" y="12189"/>
                </a:lnTo>
                <a:close/>
              </a:path>
              <a:path w="152400" h="183515">
                <a:moveTo>
                  <a:pt x="89284" y="0"/>
                </a:moveTo>
                <a:lnTo>
                  <a:pt x="85940" y="3611"/>
                </a:lnTo>
                <a:lnTo>
                  <a:pt x="0" y="102644"/>
                </a:lnTo>
                <a:lnTo>
                  <a:pt x="2137" y="110323"/>
                </a:lnTo>
                <a:lnTo>
                  <a:pt x="13937" y="121734"/>
                </a:lnTo>
                <a:lnTo>
                  <a:pt x="21364" y="123318"/>
                </a:lnTo>
                <a:lnTo>
                  <a:pt x="110570" y="20539"/>
                </a:lnTo>
                <a:lnTo>
                  <a:pt x="108421" y="12860"/>
                </a:lnTo>
                <a:lnTo>
                  <a:pt x="102521" y="7155"/>
                </a:lnTo>
                <a:lnTo>
                  <a:pt x="96608" y="1557"/>
                </a:lnTo>
                <a:lnTo>
                  <a:pt x="892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230473" y="7700847"/>
            <a:ext cx="121285" cy="127635"/>
          </a:xfrm>
          <a:custGeom>
            <a:avLst/>
            <a:gdLst/>
            <a:ahLst/>
            <a:cxnLst/>
            <a:rect l="l" t="t" r="r" b="b"/>
            <a:pathLst>
              <a:path w="121285" h="127634">
                <a:moveTo>
                  <a:pt x="62733" y="0"/>
                </a:moveTo>
                <a:lnTo>
                  <a:pt x="15414" y="22162"/>
                </a:lnTo>
                <a:lnTo>
                  <a:pt x="0" y="55502"/>
                </a:lnTo>
                <a:lnTo>
                  <a:pt x="663" y="71329"/>
                </a:lnTo>
                <a:lnTo>
                  <a:pt x="17683" y="109169"/>
                </a:lnTo>
                <a:lnTo>
                  <a:pt x="51123" y="127362"/>
                </a:lnTo>
                <a:lnTo>
                  <a:pt x="65993" y="127138"/>
                </a:lnTo>
                <a:lnTo>
                  <a:pt x="78821" y="124546"/>
                </a:lnTo>
                <a:lnTo>
                  <a:pt x="89838" y="119744"/>
                </a:lnTo>
                <a:lnTo>
                  <a:pt x="99278" y="112891"/>
                </a:lnTo>
                <a:lnTo>
                  <a:pt x="104674" y="106678"/>
                </a:lnTo>
                <a:lnTo>
                  <a:pt x="58320" y="106678"/>
                </a:lnTo>
                <a:lnTo>
                  <a:pt x="45725" y="103939"/>
                </a:lnTo>
                <a:lnTo>
                  <a:pt x="34638" y="97201"/>
                </a:lnTo>
                <a:lnTo>
                  <a:pt x="25581" y="85102"/>
                </a:lnTo>
                <a:lnTo>
                  <a:pt x="20855" y="73665"/>
                </a:lnTo>
                <a:lnTo>
                  <a:pt x="19703" y="62478"/>
                </a:lnTo>
                <a:lnTo>
                  <a:pt x="22568" y="48263"/>
                </a:lnTo>
                <a:lnTo>
                  <a:pt x="29375" y="36313"/>
                </a:lnTo>
                <a:lnTo>
                  <a:pt x="39319" y="27390"/>
                </a:lnTo>
                <a:lnTo>
                  <a:pt x="51592" y="22253"/>
                </a:lnTo>
                <a:lnTo>
                  <a:pt x="105630" y="22253"/>
                </a:lnTo>
                <a:lnTo>
                  <a:pt x="100697" y="16419"/>
                </a:lnTo>
                <a:lnTo>
                  <a:pt x="90070" y="8297"/>
                </a:lnTo>
                <a:lnTo>
                  <a:pt x="77855" y="2730"/>
                </a:lnTo>
                <a:lnTo>
                  <a:pt x="64383" y="97"/>
                </a:lnTo>
                <a:lnTo>
                  <a:pt x="62733" y="0"/>
                </a:lnTo>
                <a:close/>
              </a:path>
              <a:path w="121285" h="127634">
                <a:moveTo>
                  <a:pt x="105630" y="22253"/>
                </a:moveTo>
                <a:lnTo>
                  <a:pt x="51592" y="22253"/>
                </a:lnTo>
                <a:lnTo>
                  <a:pt x="68448" y="24348"/>
                </a:lnTo>
                <a:lnTo>
                  <a:pt x="81890" y="30050"/>
                </a:lnTo>
                <a:lnTo>
                  <a:pt x="91793" y="38700"/>
                </a:lnTo>
                <a:lnTo>
                  <a:pt x="98035" y="49640"/>
                </a:lnTo>
                <a:lnTo>
                  <a:pt x="100490" y="62210"/>
                </a:lnTo>
                <a:lnTo>
                  <a:pt x="97816" y="77541"/>
                </a:lnTo>
                <a:lnTo>
                  <a:pt x="91468" y="90165"/>
                </a:lnTo>
                <a:lnTo>
                  <a:pt x="82164" y="99566"/>
                </a:lnTo>
                <a:lnTo>
                  <a:pt x="70626" y="105228"/>
                </a:lnTo>
                <a:lnTo>
                  <a:pt x="58320" y="106678"/>
                </a:lnTo>
                <a:lnTo>
                  <a:pt x="104674" y="106678"/>
                </a:lnTo>
                <a:lnTo>
                  <a:pt x="108241" y="102571"/>
                </a:lnTo>
                <a:lnTo>
                  <a:pt x="114783" y="91332"/>
                </a:lnTo>
                <a:lnTo>
                  <a:pt x="118923" y="79354"/>
                </a:lnTo>
                <a:lnTo>
                  <a:pt x="120677" y="66816"/>
                </a:lnTo>
                <a:lnTo>
                  <a:pt x="119725" y="52294"/>
                </a:lnTo>
                <a:lnTo>
                  <a:pt x="115856" y="38799"/>
                </a:lnTo>
                <a:lnTo>
                  <a:pt x="109403" y="26714"/>
                </a:lnTo>
                <a:lnTo>
                  <a:pt x="105630" y="2225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157351" y="7617332"/>
            <a:ext cx="111125" cy="123825"/>
          </a:xfrm>
          <a:custGeom>
            <a:avLst/>
            <a:gdLst/>
            <a:ahLst/>
            <a:cxnLst/>
            <a:rect l="l" t="t" r="r" b="b"/>
            <a:pathLst>
              <a:path w="111125" h="123825">
                <a:moveTo>
                  <a:pt x="21286" y="0"/>
                </a:moveTo>
                <a:lnTo>
                  <a:pt x="13961" y="1570"/>
                </a:lnTo>
                <a:lnTo>
                  <a:pt x="8036" y="7155"/>
                </a:lnTo>
                <a:lnTo>
                  <a:pt x="2148" y="12860"/>
                </a:lnTo>
                <a:lnTo>
                  <a:pt x="0" y="20526"/>
                </a:lnTo>
                <a:lnTo>
                  <a:pt x="89200" y="123318"/>
                </a:lnTo>
                <a:lnTo>
                  <a:pt x="96626" y="121747"/>
                </a:lnTo>
                <a:lnTo>
                  <a:pt x="108439" y="110323"/>
                </a:lnTo>
                <a:lnTo>
                  <a:pt x="110575" y="102657"/>
                </a:lnTo>
                <a:lnTo>
                  <a:pt x="24630" y="3624"/>
                </a:lnTo>
                <a:lnTo>
                  <a:pt x="212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328758" y="7415431"/>
            <a:ext cx="485368" cy="512053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828625" y="7533264"/>
            <a:ext cx="768985" cy="749300"/>
          </a:xfrm>
          <a:custGeom>
            <a:avLst/>
            <a:gdLst/>
            <a:ahLst/>
            <a:cxnLst/>
            <a:rect l="l" t="t" r="r" b="b"/>
            <a:pathLst>
              <a:path w="768985" h="749300">
                <a:moveTo>
                  <a:pt x="563270" y="429277"/>
                </a:moveTo>
                <a:lnTo>
                  <a:pt x="519808" y="465200"/>
                </a:lnTo>
                <a:lnTo>
                  <a:pt x="508502" y="465200"/>
                </a:lnTo>
                <a:lnTo>
                  <a:pt x="508746" y="466996"/>
                </a:lnTo>
                <a:lnTo>
                  <a:pt x="512000" y="477773"/>
                </a:lnTo>
                <a:lnTo>
                  <a:pt x="517629" y="490346"/>
                </a:lnTo>
                <a:lnTo>
                  <a:pt x="523816" y="504715"/>
                </a:lnTo>
                <a:lnTo>
                  <a:pt x="528744" y="517288"/>
                </a:lnTo>
                <a:lnTo>
                  <a:pt x="530596" y="528065"/>
                </a:lnTo>
                <a:lnTo>
                  <a:pt x="523406" y="537045"/>
                </a:lnTo>
                <a:lnTo>
                  <a:pt x="514359" y="547822"/>
                </a:lnTo>
                <a:lnTo>
                  <a:pt x="499580" y="547822"/>
                </a:lnTo>
                <a:lnTo>
                  <a:pt x="482790" y="549618"/>
                </a:lnTo>
                <a:lnTo>
                  <a:pt x="469025" y="553210"/>
                </a:lnTo>
                <a:lnTo>
                  <a:pt x="463321" y="560395"/>
                </a:lnTo>
                <a:lnTo>
                  <a:pt x="465287" y="619668"/>
                </a:lnTo>
                <a:lnTo>
                  <a:pt x="476139" y="623260"/>
                </a:lnTo>
                <a:lnTo>
                  <a:pt x="508382" y="630445"/>
                </a:lnTo>
                <a:lnTo>
                  <a:pt x="519860" y="632241"/>
                </a:lnTo>
                <a:lnTo>
                  <a:pt x="525795" y="643017"/>
                </a:lnTo>
                <a:lnTo>
                  <a:pt x="531113" y="655590"/>
                </a:lnTo>
                <a:lnTo>
                  <a:pt x="528716" y="664571"/>
                </a:lnTo>
                <a:lnTo>
                  <a:pt x="523103" y="677144"/>
                </a:lnTo>
                <a:lnTo>
                  <a:pt x="516427" y="691513"/>
                </a:lnTo>
                <a:lnTo>
                  <a:pt x="510843" y="704086"/>
                </a:lnTo>
                <a:lnTo>
                  <a:pt x="508502" y="714863"/>
                </a:lnTo>
                <a:lnTo>
                  <a:pt x="521631" y="716659"/>
                </a:lnTo>
                <a:lnTo>
                  <a:pt x="559475" y="745397"/>
                </a:lnTo>
                <a:lnTo>
                  <a:pt x="565122" y="748990"/>
                </a:lnTo>
                <a:lnTo>
                  <a:pt x="569566" y="743601"/>
                </a:lnTo>
                <a:lnTo>
                  <a:pt x="578752" y="731028"/>
                </a:lnTo>
                <a:lnTo>
                  <a:pt x="590225" y="718455"/>
                </a:lnTo>
                <a:lnTo>
                  <a:pt x="601532" y="707679"/>
                </a:lnTo>
                <a:lnTo>
                  <a:pt x="610220" y="702290"/>
                </a:lnTo>
                <a:lnTo>
                  <a:pt x="719636" y="702290"/>
                </a:lnTo>
                <a:lnTo>
                  <a:pt x="714019" y="687921"/>
                </a:lnTo>
                <a:lnTo>
                  <a:pt x="707879" y="675348"/>
                </a:lnTo>
                <a:lnTo>
                  <a:pt x="703013" y="660979"/>
                </a:lnTo>
                <a:lnTo>
                  <a:pt x="701217" y="650202"/>
                </a:lnTo>
                <a:lnTo>
                  <a:pt x="707073" y="643017"/>
                </a:lnTo>
                <a:lnTo>
                  <a:pt x="619845" y="643017"/>
                </a:lnTo>
                <a:lnTo>
                  <a:pt x="584531" y="628648"/>
                </a:lnTo>
                <a:lnTo>
                  <a:pt x="567151" y="590929"/>
                </a:lnTo>
                <a:lnTo>
                  <a:pt x="566322" y="572968"/>
                </a:lnTo>
                <a:lnTo>
                  <a:pt x="571287" y="562191"/>
                </a:lnTo>
                <a:lnTo>
                  <a:pt x="579632" y="551414"/>
                </a:lnTo>
                <a:lnTo>
                  <a:pt x="591013" y="542434"/>
                </a:lnTo>
                <a:lnTo>
                  <a:pt x="605087" y="537045"/>
                </a:lnTo>
                <a:lnTo>
                  <a:pt x="621509" y="535249"/>
                </a:lnTo>
                <a:lnTo>
                  <a:pt x="706214" y="535249"/>
                </a:lnTo>
                <a:lnTo>
                  <a:pt x="705188" y="533453"/>
                </a:lnTo>
                <a:lnTo>
                  <a:pt x="701002" y="520880"/>
                </a:lnTo>
                <a:lnTo>
                  <a:pt x="704327" y="510103"/>
                </a:lnTo>
                <a:lnTo>
                  <a:pt x="709436" y="497530"/>
                </a:lnTo>
                <a:lnTo>
                  <a:pt x="714342" y="484957"/>
                </a:lnTo>
                <a:lnTo>
                  <a:pt x="716282" y="475976"/>
                </a:lnTo>
                <a:lnTo>
                  <a:pt x="607777" y="475976"/>
                </a:lnTo>
                <a:lnTo>
                  <a:pt x="598280" y="468792"/>
                </a:lnTo>
                <a:lnTo>
                  <a:pt x="586928" y="456219"/>
                </a:lnTo>
                <a:lnTo>
                  <a:pt x="575873" y="443646"/>
                </a:lnTo>
                <a:lnTo>
                  <a:pt x="567269" y="432869"/>
                </a:lnTo>
                <a:lnTo>
                  <a:pt x="563270" y="429277"/>
                </a:lnTo>
                <a:close/>
              </a:path>
              <a:path w="768985" h="749300">
                <a:moveTo>
                  <a:pt x="719636" y="702290"/>
                </a:moveTo>
                <a:lnTo>
                  <a:pt x="621509" y="702290"/>
                </a:lnTo>
                <a:lnTo>
                  <a:pt x="634655" y="705882"/>
                </a:lnTo>
                <a:lnTo>
                  <a:pt x="642669" y="716659"/>
                </a:lnTo>
                <a:lnTo>
                  <a:pt x="653441" y="731028"/>
                </a:lnTo>
                <a:lnTo>
                  <a:pt x="662980" y="743601"/>
                </a:lnTo>
                <a:lnTo>
                  <a:pt x="667295" y="748990"/>
                </a:lnTo>
                <a:lnTo>
                  <a:pt x="674130" y="743601"/>
                </a:lnTo>
                <a:lnTo>
                  <a:pt x="686210" y="734621"/>
                </a:lnTo>
                <a:lnTo>
                  <a:pt x="700436" y="725640"/>
                </a:lnTo>
                <a:lnTo>
                  <a:pt x="713710" y="716659"/>
                </a:lnTo>
                <a:lnTo>
                  <a:pt x="722935" y="711271"/>
                </a:lnTo>
                <a:lnTo>
                  <a:pt x="719636" y="702290"/>
                </a:lnTo>
                <a:close/>
              </a:path>
              <a:path w="768985" h="749300">
                <a:moveTo>
                  <a:pt x="338382" y="560395"/>
                </a:moveTo>
                <a:lnTo>
                  <a:pt x="180916" y="560395"/>
                </a:lnTo>
                <a:lnTo>
                  <a:pt x="192159" y="571172"/>
                </a:lnTo>
                <a:lnTo>
                  <a:pt x="203401" y="630445"/>
                </a:lnTo>
                <a:lnTo>
                  <a:pt x="203401" y="643017"/>
                </a:lnTo>
                <a:lnTo>
                  <a:pt x="305101" y="643017"/>
                </a:lnTo>
                <a:lnTo>
                  <a:pt x="305427" y="623260"/>
                </a:lnTo>
                <a:lnTo>
                  <a:pt x="307483" y="610687"/>
                </a:lnTo>
                <a:lnTo>
                  <a:pt x="311051" y="598114"/>
                </a:lnTo>
                <a:lnTo>
                  <a:pt x="315689" y="585541"/>
                </a:lnTo>
                <a:lnTo>
                  <a:pt x="320958" y="574764"/>
                </a:lnTo>
                <a:lnTo>
                  <a:pt x="326416" y="563987"/>
                </a:lnTo>
                <a:lnTo>
                  <a:pt x="338382" y="560395"/>
                </a:lnTo>
                <a:close/>
              </a:path>
              <a:path w="768985" h="749300">
                <a:moveTo>
                  <a:pt x="706214" y="535249"/>
                </a:moveTo>
                <a:lnTo>
                  <a:pt x="624176" y="535249"/>
                </a:lnTo>
                <a:lnTo>
                  <a:pt x="634844" y="538841"/>
                </a:lnTo>
                <a:lnTo>
                  <a:pt x="644765" y="544230"/>
                </a:lnTo>
                <a:lnTo>
                  <a:pt x="653341" y="553210"/>
                </a:lnTo>
                <a:lnTo>
                  <a:pt x="659975" y="565783"/>
                </a:lnTo>
                <a:lnTo>
                  <a:pt x="664069" y="581949"/>
                </a:lnTo>
                <a:lnTo>
                  <a:pt x="665026" y="599910"/>
                </a:lnTo>
                <a:lnTo>
                  <a:pt x="660102" y="614279"/>
                </a:lnTo>
                <a:lnTo>
                  <a:pt x="652531" y="626852"/>
                </a:lnTo>
                <a:lnTo>
                  <a:pt x="642904" y="635833"/>
                </a:lnTo>
                <a:lnTo>
                  <a:pt x="631812" y="641221"/>
                </a:lnTo>
                <a:lnTo>
                  <a:pt x="619845" y="643017"/>
                </a:lnTo>
                <a:lnTo>
                  <a:pt x="707073" y="643017"/>
                </a:lnTo>
                <a:lnTo>
                  <a:pt x="717320" y="630445"/>
                </a:lnTo>
                <a:lnTo>
                  <a:pt x="732094" y="628648"/>
                </a:lnTo>
                <a:lnTo>
                  <a:pt x="748904" y="623260"/>
                </a:lnTo>
                <a:lnTo>
                  <a:pt x="762695" y="621464"/>
                </a:lnTo>
                <a:lnTo>
                  <a:pt x="768415" y="619668"/>
                </a:lnTo>
                <a:lnTo>
                  <a:pt x="765851" y="555007"/>
                </a:lnTo>
                <a:lnTo>
                  <a:pt x="754657" y="551414"/>
                </a:lnTo>
                <a:lnTo>
                  <a:pt x="738759" y="547822"/>
                </a:lnTo>
                <a:lnTo>
                  <a:pt x="722780" y="546026"/>
                </a:lnTo>
                <a:lnTo>
                  <a:pt x="711347" y="544230"/>
                </a:lnTo>
                <a:lnTo>
                  <a:pt x="706214" y="535249"/>
                </a:lnTo>
                <a:close/>
              </a:path>
              <a:path w="768985" h="749300">
                <a:moveTo>
                  <a:pt x="113002" y="143691"/>
                </a:moveTo>
                <a:lnTo>
                  <a:pt x="108801" y="143691"/>
                </a:lnTo>
                <a:lnTo>
                  <a:pt x="100908" y="150875"/>
                </a:lnTo>
                <a:lnTo>
                  <a:pt x="91164" y="159856"/>
                </a:lnTo>
                <a:lnTo>
                  <a:pt x="80440" y="172429"/>
                </a:lnTo>
                <a:lnTo>
                  <a:pt x="69610" y="185002"/>
                </a:lnTo>
                <a:lnTo>
                  <a:pt x="51118" y="208352"/>
                </a:lnTo>
                <a:lnTo>
                  <a:pt x="45200" y="213740"/>
                </a:lnTo>
                <a:lnTo>
                  <a:pt x="45200" y="226313"/>
                </a:lnTo>
                <a:lnTo>
                  <a:pt x="65557" y="258644"/>
                </a:lnTo>
                <a:lnTo>
                  <a:pt x="76322" y="285586"/>
                </a:lnTo>
                <a:lnTo>
                  <a:pt x="70781" y="298159"/>
                </a:lnTo>
                <a:lnTo>
                  <a:pt x="67704" y="308936"/>
                </a:lnTo>
                <a:lnTo>
                  <a:pt x="11300" y="321508"/>
                </a:lnTo>
                <a:lnTo>
                  <a:pt x="0" y="321508"/>
                </a:lnTo>
                <a:lnTo>
                  <a:pt x="0" y="416704"/>
                </a:lnTo>
                <a:lnTo>
                  <a:pt x="11541" y="416704"/>
                </a:lnTo>
                <a:lnTo>
                  <a:pt x="68864" y="436461"/>
                </a:lnTo>
                <a:lnTo>
                  <a:pt x="72365" y="445442"/>
                </a:lnTo>
                <a:lnTo>
                  <a:pt x="75353" y="458015"/>
                </a:lnTo>
                <a:lnTo>
                  <a:pt x="74664" y="472384"/>
                </a:lnTo>
                <a:lnTo>
                  <a:pt x="67298" y="484957"/>
                </a:lnTo>
                <a:lnTo>
                  <a:pt x="59932" y="495734"/>
                </a:lnTo>
                <a:lnTo>
                  <a:pt x="52566" y="504715"/>
                </a:lnTo>
                <a:lnTo>
                  <a:pt x="45200" y="511899"/>
                </a:lnTo>
                <a:lnTo>
                  <a:pt x="45276" y="524472"/>
                </a:lnTo>
                <a:lnTo>
                  <a:pt x="75508" y="567580"/>
                </a:lnTo>
                <a:lnTo>
                  <a:pt x="86050" y="578356"/>
                </a:lnTo>
                <a:lnTo>
                  <a:pt x="95210" y="589133"/>
                </a:lnTo>
                <a:lnTo>
                  <a:pt x="101702" y="594522"/>
                </a:lnTo>
                <a:lnTo>
                  <a:pt x="124388" y="594522"/>
                </a:lnTo>
                <a:lnTo>
                  <a:pt x="169910" y="560395"/>
                </a:lnTo>
                <a:lnTo>
                  <a:pt x="439709" y="560395"/>
                </a:lnTo>
                <a:lnTo>
                  <a:pt x="447215" y="553210"/>
                </a:lnTo>
                <a:lnTo>
                  <a:pt x="456712" y="542434"/>
                </a:lnTo>
                <a:lnTo>
                  <a:pt x="463314" y="535249"/>
                </a:lnTo>
                <a:lnTo>
                  <a:pt x="463314" y="511899"/>
                </a:lnTo>
                <a:lnTo>
                  <a:pt x="461636" y="510103"/>
                </a:lnTo>
                <a:lnTo>
                  <a:pt x="455226" y="502919"/>
                </a:lnTo>
                <a:lnTo>
                  <a:pt x="448960" y="493938"/>
                </a:lnTo>
                <a:lnTo>
                  <a:pt x="442952" y="484957"/>
                </a:lnTo>
                <a:lnTo>
                  <a:pt x="439430" y="475976"/>
                </a:lnTo>
                <a:lnTo>
                  <a:pt x="253490" y="475976"/>
                </a:lnTo>
                <a:lnTo>
                  <a:pt x="213933" y="465200"/>
                </a:lnTo>
                <a:lnTo>
                  <a:pt x="179848" y="441850"/>
                </a:lnTo>
                <a:lnTo>
                  <a:pt x="155956" y="407723"/>
                </a:lnTo>
                <a:lnTo>
                  <a:pt x="146979" y="364616"/>
                </a:lnTo>
                <a:lnTo>
                  <a:pt x="148634" y="352043"/>
                </a:lnTo>
                <a:lnTo>
                  <a:pt x="165001" y="312528"/>
                </a:lnTo>
                <a:lnTo>
                  <a:pt x="194613" y="283790"/>
                </a:lnTo>
                <a:lnTo>
                  <a:pt x="246116" y="262236"/>
                </a:lnTo>
                <a:lnTo>
                  <a:pt x="438756" y="262236"/>
                </a:lnTo>
                <a:lnTo>
                  <a:pt x="441210" y="258644"/>
                </a:lnTo>
                <a:lnTo>
                  <a:pt x="448576" y="246071"/>
                </a:lnTo>
                <a:lnTo>
                  <a:pt x="455944" y="235294"/>
                </a:lnTo>
                <a:lnTo>
                  <a:pt x="463314" y="226313"/>
                </a:lnTo>
                <a:lnTo>
                  <a:pt x="462647" y="211944"/>
                </a:lnTo>
                <a:lnTo>
                  <a:pt x="457283" y="201167"/>
                </a:lnTo>
                <a:lnTo>
                  <a:pt x="447997" y="190390"/>
                </a:lnTo>
                <a:lnTo>
                  <a:pt x="169429" y="190390"/>
                </a:lnTo>
                <a:lnTo>
                  <a:pt x="124303" y="154468"/>
                </a:lnTo>
                <a:lnTo>
                  <a:pt x="113002" y="143691"/>
                </a:lnTo>
                <a:close/>
              </a:path>
              <a:path w="768985" h="749300">
                <a:moveTo>
                  <a:pt x="439709" y="560395"/>
                </a:moveTo>
                <a:lnTo>
                  <a:pt x="350394" y="560395"/>
                </a:lnTo>
                <a:lnTo>
                  <a:pt x="396026" y="594522"/>
                </a:lnTo>
                <a:lnTo>
                  <a:pt x="402973" y="592726"/>
                </a:lnTo>
                <a:lnTo>
                  <a:pt x="412701" y="585541"/>
                </a:lnTo>
                <a:lnTo>
                  <a:pt x="424074" y="574764"/>
                </a:lnTo>
                <a:lnTo>
                  <a:pt x="435957" y="563987"/>
                </a:lnTo>
                <a:lnTo>
                  <a:pt x="439709" y="560395"/>
                </a:lnTo>
                <a:close/>
              </a:path>
              <a:path w="768985" h="749300">
                <a:moveTo>
                  <a:pt x="438756" y="262236"/>
                </a:moveTo>
                <a:lnTo>
                  <a:pt x="267072" y="262236"/>
                </a:lnTo>
                <a:lnTo>
                  <a:pt x="280087" y="264032"/>
                </a:lnTo>
                <a:lnTo>
                  <a:pt x="292507" y="267624"/>
                </a:lnTo>
                <a:lnTo>
                  <a:pt x="325144" y="287382"/>
                </a:lnTo>
                <a:lnTo>
                  <a:pt x="348613" y="321508"/>
                </a:lnTo>
                <a:lnTo>
                  <a:pt x="360050" y="366412"/>
                </a:lnTo>
                <a:lnTo>
                  <a:pt x="360693" y="384373"/>
                </a:lnTo>
                <a:lnTo>
                  <a:pt x="357983" y="396946"/>
                </a:lnTo>
                <a:lnTo>
                  <a:pt x="340073" y="434665"/>
                </a:lnTo>
                <a:lnTo>
                  <a:pt x="309498" y="461607"/>
                </a:lnTo>
                <a:lnTo>
                  <a:pt x="268838" y="475976"/>
                </a:lnTo>
                <a:lnTo>
                  <a:pt x="439430" y="475976"/>
                </a:lnTo>
                <a:lnTo>
                  <a:pt x="437317" y="470588"/>
                </a:lnTo>
                <a:lnTo>
                  <a:pt x="432169" y="452627"/>
                </a:lnTo>
                <a:lnTo>
                  <a:pt x="437694" y="440054"/>
                </a:lnTo>
                <a:lnTo>
                  <a:pt x="440719" y="429277"/>
                </a:lnTo>
                <a:lnTo>
                  <a:pt x="508502" y="429277"/>
                </a:lnTo>
                <a:lnTo>
                  <a:pt x="508440" y="321508"/>
                </a:lnTo>
                <a:lnTo>
                  <a:pt x="440178" y="305343"/>
                </a:lnTo>
                <a:lnTo>
                  <a:pt x="436715" y="294566"/>
                </a:lnTo>
                <a:lnTo>
                  <a:pt x="433294" y="281993"/>
                </a:lnTo>
                <a:lnTo>
                  <a:pt x="433847" y="269420"/>
                </a:lnTo>
                <a:lnTo>
                  <a:pt x="438756" y="262236"/>
                </a:lnTo>
                <a:close/>
              </a:path>
              <a:path w="768985" h="749300">
                <a:moveTo>
                  <a:pt x="667628" y="436461"/>
                </a:moveTo>
                <a:lnTo>
                  <a:pt x="662276" y="438258"/>
                </a:lnTo>
                <a:lnTo>
                  <a:pt x="647547" y="459811"/>
                </a:lnTo>
                <a:lnTo>
                  <a:pt x="640182" y="468792"/>
                </a:lnTo>
                <a:lnTo>
                  <a:pt x="632815" y="475976"/>
                </a:lnTo>
                <a:lnTo>
                  <a:pt x="716282" y="475976"/>
                </a:lnTo>
                <a:lnTo>
                  <a:pt x="717059" y="472384"/>
                </a:lnTo>
                <a:lnTo>
                  <a:pt x="715599" y="461607"/>
                </a:lnTo>
                <a:lnTo>
                  <a:pt x="703898" y="456219"/>
                </a:lnTo>
                <a:lnTo>
                  <a:pt x="690577" y="447238"/>
                </a:lnTo>
                <a:lnTo>
                  <a:pt x="677774" y="440054"/>
                </a:lnTo>
                <a:lnTo>
                  <a:pt x="667628" y="436461"/>
                </a:lnTo>
                <a:close/>
              </a:path>
              <a:path w="768985" h="749300">
                <a:moveTo>
                  <a:pt x="565010" y="0"/>
                </a:moveTo>
                <a:lnTo>
                  <a:pt x="519808" y="23349"/>
                </a:lnTo>
                <a:lnTo>
                  <a:pt x="508502" y="23349"/>
                </a:lnTo>
                <a:lnTo>
                  <a:pt x="508852" y="26942"/>
                </a:lnTo>
                <a:lnTo>
                  <a:pt x="512254" y="39515"/>
                </a:lnTo>
                <a:lnTo>
                  <a:pt x="517869" y="53884"/>
                </a:lnTo>
                <a:lnTo>
                  <a:pt x="523947" y="70049"/>
                </a:lnTo>
                <a:lnTo>
                  <a:pt x="528738" y="82622"/>
                </a:lnTo>
                <a:lnTo>
                  <a:pt x="530495" y="88010"/>
                </a:lnTo>
                <a:lnTo>
                  <a:pt x="523261" y="102379"/>
                </a:lnTo>
                <a:lnTo>
                  <a:pt x="514302" y="107768"/>
                </a:lnTo>
                <a:lnTo>
                  <a:pt x="499521" y="111360"/>
                </a:lnTo>
                <a:lnTo>
                  <a:pt x="482753" y="114952"/>
                </a:lnTo>
                <a:lnTo>
                  <a:pt x="469017" y="118545"/>
                </a:lnTo>
                <a:lnTo>
                  <a:pt x="463329" y="120341"/>
                </a:lnTo>
                <a:lnTo>
                  <a:pt x="465294" y="183206"/>
                </a:lnTo>
                <a:lnTo>
                  <a:pt x="476150" y="186798"/>
                </a:lnTo>
                <a:lnTo>
                  <a:pt x="492165" y="190390"/>
                </a:lnTo>
                <a:lnTo>
                  <a:pt x="508386" y="190390"/>
                </a:lnTo>
                <a:lnTo>
                  <a:pt x="519860" y="192186"/>
                </a:lnTo>
                <a:lnTo>
                  <a:pt x="525796" y="208352"/>
                </a:lnTo>
                <a:lnTo>
                  <a:pt x="531114" y="213740"/>
                </a:lnTo>
                <a:lnTo>
                  <a:pt x="528719" y="224517"/>
                </a:lnTo>
                <a:lnTo>
                  <a:pt x="523106" y="240682"/>
                </a:lnTo>
                <a:lnTo>
                  <a:pt x="516430" y="256847"/>
                </a:lnTo>
                <a:lnTo>
                  <a:pt x="510843" y="269420"/>
                </a:lnTo>
                <a:lnTo>
                  <a:pt x="508502" y="273013"/>
                </a:lnTo>
                <a:lnTo>
                  <a:pt x="519819" y="285586"/>
                </a:lnTo>
                <a:lnTo>
                  <a:pt x="565122" y="308936"/>
                </a:lnTo>
                <a:lnTo>
                  <a:pt x="569567" y="303547"/>
                </a:lnTo>
                <a:lnTo>
                  <a:pt x="578752" y="290974"/>
                </a:lnTo>
                <a:lnTo>
                  <a:pt x="590225" y="278401"/>
                </a:lnTo>
                <a:lnTo>
                  <a:pt x="601532" y="265828"/>
                </a:lnTo>
                <a:lnTo>
                  <a:pt x="610220" y="262236"/>
                </a:lnTo>
                <a:lnTo>
                  <a:pt x="718230" y="262236"/>
                </a:lnTo>
                <a:lnTo>
                  <a:pt x="715031" y="255051"/>
                </a:lnTo>
                <a:lnTo>
                  <a:pt x="708510" y="240682"/>
                </a:lnTo>
                <a:lnTo>
                  <a:pt x="703174" y="224517"/>
                </a:lnTo>
                <a:lnTo>
                  <a:pt x="701130" y="213740"/>
                </a:lnTo>
                <a:lnTo>
                  <a:pt x="708309" y="204759"/>
                </a:lnTo>
                <a:lnTo>
                  <a:pt x="709436" y="202963"/>
                </a:lnTo>
                <a:lnTo>
                  <a:pt x="617765" y="202963"/>
                </a:lnTo>
                <a:lnTo>
                  <a:pt x="602815" y="199371"/>
                </a:lnTo>
                <a:lnTo>
                  <a:pt x="571729" y="174225"/>
                </a:lnTo>
                <a:lnTo>
                  <a:pt x="565356" y="147283"/>
                </a:lnTo>
                <a:lnTo>
                  <a:pt x="568353" y="132914"/>
                </a:lnTo>
                <a:lnTo>
                  <a:pt x="593615" y="102379"/>
                </a:lnTo>
                <a:lnTo>
                  <a:pt x="621509" y="95195"/>
                </a:lnTo>
                <a:lnTo>
                  <a:pt x="704769" y="95195"/>
                </a:lnTo>
                <a:lnTo>
                  <a:pt x="700637" y="82622"/>
                </a:lnTo>
                <a:lnTo>
                  <a:pt x="703269" y="77234"/>
                </a:lnTo>
                <a:lnTo>
                  <a:pt x="708774" y="64661"/>
                </a:lnTo>
                <a:lnTo>
                  <a:pt x="714999" y="48495"/>
                </a:lnTo>
                <a:lnTo>
                  <a:pt x="610220" y="48495"/>
                </a:lnTo>
                <a:lnTo>
                  <a:pt x="565010" y="0"/>
                </a:lnTo>
                <a:close/>
              </a:path>
              <a:path w="768985" h="749300">
                <a:moveTo>
                  <a:pt x="718230" y="262236"/>
                </a:moveTo>
                <a:lnTo>
                  <a:pt x="621509" y="262236"/>
                </a:lnTo>
                <a:lnTo>
                  <a:pt x="635784" y="265828"/>
                </a:lnTo>
                <a:lnTo>
                  <a:pt x="644285" y="278401"/>
                </a:lnTo>
                <a:lnTo>
                  <a:pt x="655071" y="290974"/>
                </a:lnTo>
                <a:lnTo>
                  <a:pt x="664843" y="303547"/>
                </a:lnTo>
                <a:lnTo>
                  <a:pt x="670301" y="307139"/>
                </a:lnTo>
                <a:lnTo>
                  <a:pt x="697341" y="294566"/>
                </a:lnTo>
                <a:lnTo>
                  <a:pt x="712531" y="289178"/>
                </a:lnTo>
                <a:lnTo>
                  <a:pt x="723209" y="285586"/>
                </a:lnTo>
                <a:lnTo>
                  <a:pt x="723198" y="273013"/>
                </a:lnTo>
                <a:lnTo>
                  <a:pt x="720630" y="267624"/>
                </a:lnTo>
                <a:lnTo>
                  <a:pt x="718230" y="262236"/>
                </a:lnTo>
                <a:close/>
              </a:path>
              <a:path w="768985" h="749300">
                <a:moveTo>
                  <a:pt x="704769" y="95195"/>
                </a:moveTo>
                <a:lnTo>
                  <a:pt x="623937" y="95195"/>
                </a:lnTo>
                <a:lnTo>
                  <a:pt x="634663" y="98787"/>
                </a:lnTo>
                <a:lnTo>
                  <a:pt x="644689" y="104176"/>
                </a:lnTo>
                <a:lnTo>
                  <a:pt x="653444" y="113156"/>
                </a:lnTo>
                <a:lnTo>
                  <a:pt x="660358" y="125729"/>
                </a:lnTo>
                <a:lnTo>
                  <a:pt x="664860" y="141895"/>
                </a:lnTo>
                <a:lnTo>
                  <a:pt x="666379" y="159856"/>
                </a:lnTo>
                <a:lnTo>
                  <a:pt x="662562" y="172429"/>
                </a:lnTo>
                <a:lnTo>
                  <a:pt x="655068" y="185002"/>
                </a:lnTo>
                <a:lnTo>
                  <a:pt x="644620" y="193983"/>
                </a:lnTo>
                <a:lnTo>
                  <a:pt x="631944" y="199371"/>
                </a:lnTo>
                <a:lnTo>
                  <a:pt x="617765" y="202963"/>
                </a:lnTo>
                <a:lnTo>
                  <a:pt x="709436" y="202963"/>
                </a:lnTo>
                <a:lnTo>
                  <a:pt x="717320" y="190390"/>
                </a:lnTo>
                <a:lnTo>
                  <a:pt x="732095" y="190390"/>
                </a:lnTo>
                <a:lnTo>
                  <a:pt x="748905" y="188594"/>
                </a:lnTo>
                <a:lnTo>
                  <a:pt x="762696" y="185002"/>
                </a:lnTo>
                <a:lnTo>
                  <a:pt x="768415" y="177817"/>
                </a:lnTo>
                <a:lnTo>
                  <a:pt x="766570" y="118545"/>
                </a:lnTo>
                <a:lnTo>
                  <a:pt x="755797" y="116749"/>
                </a:lnTo>
                <a:lnTo>
                  <a:pt x="739734" y="111360"/>
                </a:lnTo>
                <a:lnTo>
                  <a:pt x="723414" y="109564"/>
                </a:lnTo>
                <a:lnTo>
                  <a:pt x="711873" y="107768"/>
                </a:lnTo>
                <a:lnTo>
                  <a:pt x="705950" y="98787"/>
                </a:lnTo>
                <a:lnTo>
                  <a:pt x="704769" y="95195"/>
                </a:lnTo>
                <a:close/>
              </a:path>
              <a:path w="768985" h="749300">
                <a:moveTo>
                  <a:pt x="293813" y="95195"/>
                </a:moveTo>
                <a:lnTo>
                  <a:pt x="214706" y="95195"/>
                </a:lnTo>
                <a:lnTo>
                  <a:pt x="203401" y="107768"/>
                </a:lnTo>
                <a:lnTo>
                  <a:pt x="203339" y="118545"/>
                </a:lnTo>
                <a:lnTo>
                  <a:pt x="203096" y="129322"/>
                </a:lnTo>
                <a:lnTo>
                  <a:pt x="191860" y="177817"/>
                </a:lnTo>
                <a:lnTo>
                  <a:pt x="180734" y="179613"/>
                </a:lnTo>
                <a:lnTo>
                  <a:pt x="169429" y="190390"/>
                </a:lnTo>
                <a:lnTo>
                  <a:pt x="447997" y="190390"/>
                </a:lnTo>
                <a:lnTo>
                  <a:pt x="441455" y="183206"/>
                </a:lnTo>
                <a:lnTo>
                  <a:pt x="340328" y="183206"/>
                </a:lnTo>
                <a:lnTo>
                  <a:pt x="328364" y="179613"/>
                </a:lnTo>
                <a:lnTo>
                  <a:pt x="316387" y="177817"/>
                </a:lnTo>
                <a:lnTo>
                  <a:pt x="305101" y="107768"/>
                </a:lnTo>
                <a:lnTo>
                  <a:pt x="293813" y="95195"/>
                </a:lnTo>
                <a:close/>
              </a:path>
              <a:path w="768985" h="749300">
                <a:moveTo>
                  <a:pt x="406802" y="143691"/>
                </a:moveTo>
                <a:lnTo>
                  <a:pt x="395513" y="143691"/>
                </a:lnTo>
                <a:lnTo>
                  <a:pt x="395197" y="154468"/>
                </a:lnTo>
                <a:lnTo>
                  <a:pt x="340328" y="183206"/>
                </a:lnTo>
                <a:lnTo>
                  <a:pt x="441455" y="183206"/>
                </a:lnTo>
                <a:lnTo>
                  <a:pt x="436548" y="177817"/>
                </a:lnTo>
                <a:lnTo>
                  <a:pt x="424693" y="165244"/>
                </a:lnTo>
                <a:lnTo>
                  <a:pt x="414192" y="158060"/>
                </a:lnTo>
                <a:lnTo>
                  <a:pt x="406802" y="154468"/>
                </a:lnTo>
                <a:lnTo>
                  <a:pt x="406802" y="143691"/>
                </a:lnTo>
                <a:close/>
              </a:path>
              <a:path w="768985" h="749300">
                <a:moveTo>
                  <a:pt x="668646" y="5388"/>
                </a:moveTo>
                <a:lnTo>
                  <a:pt x="662276" y="5388"/>
                </a:lnTo>
                <a:lnTo>
                  <a:pt x="654911" y="12572"/>
                </a:lnTo>
                <a:lnTo>
                  <a:pt x="647547" y="21553"/>
                </a:lnTo>
                <a:lnTo>
                  <a:pt x="640182" y="34126"/>
                </a:lnTo>
                <a:lnTo>
                  <a:pt x="632815" y="48495"/>
                </a:lnTo>
                <a:lnTo>
                  <a:pt x="714999" y="48495"/>
                </a:lnTo>
                <a:lnTo>
                  <a:pt x="719792" y="34126"/>
                </a:lnTo>
                <a:lnTo>
                  <a:pt x="721000" y="23349"/>
                </a:lnTo>
                <a:lnTo>
                  <a:pt x="709909" y="19757"/>
                </a:lnTo>
                <a:lnTo>
                  <a:pt x="680717" y="8980"/>
                </a:lnTo>
                <a:lnTo>
                  <a:pt x="668646" y="53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4320985" y="6125335"/>
            <a:ext cx="466769" cy="484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906776" y="6144341"/>
            <a:ext cx="451422" cy="4380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34612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亚东镇国土空间规划（2021-2035年）（草案公众版）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>
            <a:off x="781050" y="522222"/>
            <a:ext cx="4451604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C5701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  <p:tag name="KSO_WM_UNIT_PLACING_PICTURE_USER_VIEWPORT" val="{&quot;height&quot;:16720,&quot;width&quot;:11915}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PP_MARK_KEY" val="5bd4af6d-7b9d-484c-a462-45c65ecae9fe"/>
  <p:tag name="COMMONDATA" val="eyJoZGlkIjoiNjkzN2I5YjA1YzZiNjFkMTdmNDM0MWJiYjFmMWI1MzAifQ=="/>
  <p:tag name="commondata" val="eyJoZGlkIjoiY2RlMzQyMmJiMzk2NjZmNzEwODE4Y2M5NDMxNWM5ZjM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6115</Words>
  <Application>WPS 演示</Application>
  <PresentationFormat>自定义</PresentationFormat>
  <Paragraphs>427</Paragraphs>
  <Slides>28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Times New Roman</vt:lpstr>
      <vt:lpstr>Times New Roman</vt:lpstr>
      <vt:lpstr>Calibri</vt:lpstr>
      <vt:lpstr>Arial Unicode MS</vt:lpstr>
      <vt:lpstr>等线</vt:lpstr>
      <vt:lpstr>MicrosoftYaHei-Bold</vt:lpstr>
      <vt:lpstr>ESRI AMFM Electric</vt:lpstr>
      <vt:lpstr>MicrosoftYaHei</vt:lpstr>
      <vt:lpstr>Wingdings</vt:lpstr>
      <vt:lpstr>Impact</vt:lpstr>
      <vt:lpstr>Office Theme</vt:lpstr>
      <vt:lpstr>PowerPoint 演示文稿</vt:lpstr>
      <vt:lpstr>PowerPoint 演示文稿</vt:lpstr>
      <vt:lpstr>PowerPoint 演示文稿</vt:lpstr>
      <vt:lpstr>1 规划总则 	</vt:lpstr>
      <vt:lpstr>PowerPoint 演示文稿</vt:lpstr>
      <vt:lpstr>PowerPoint 演示文稿</vt:lpstr>
      <vt:lpstr>2 目标和战略 	</vt:lpstr>
      <vt:lpstr>PowerPoint 演示文稿</vt:lpstr>
      <vt:lpstr>PowerPoint 演示文稿</vt:lpstr>
      <vt:lpstr>PowerPoint 演示文稿</vt:lpstr>
      <vt:lpstr>3  国土空间总体格局 	</vt:lpstr>
      <vt:lpstr>PowerPoint 演示文稿</vt:lpstr>
      <vt:lpstr>PowerPoint 演示文稿</vt:lpstr>
      <vt:lpstr>PowerPoint 演示文稿</vt:lpstr>
      <vt:lpstr>PowerPoint 演示文稿</vt:lpstr>
      <vt:lpstr>4  镇区空间布局 	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5  基础设施与韧性城市 	</vt:lpstr>
      <vt:lpstr>PowerPoint 演示文稿</vt:lpstr>
      <vt:lpstr>PowerPoint 演示文稿</vt:lpstr>
      <vt:lpstr>PowerPoint 演示文稿</vt:lpstr>
      <vt:lpstr>6  规划实施保障 	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于洋</cp:lastModifiedBy>
  <cp:revision>56</cp:revision>
  <dcterms:created xsi:type="dcterms:W3CDTF">2022-12-20T13:27:00Z</dcterms:created>
  <dcterms:modified xsi:type="dcterms:W3CDTF">2024-07-09T07:17:56Z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2022-10-25T08:00:00Z</vt:filetime>
  </property>
  <property fmtid="{D5CDD505-2E9C-101B-9397-08002B2CF9AE}" pid="3" name="LastSaved">
    <vt:filetime>2022-12-27T08:00:00Z</vt:filetime>
  </property>
  <property fmtid="{D5CDD505-2E9C-101B-9397-08002B2CF9AE}" pid="4" name="ICV">
    <vt:lpwstr>72E45C26C2E34BA991AFFEB515A2DD64_13</vt:lpwstr>
  </property>
  <property fmtid="{D5CDD505-2E9C-101B-9397-08002B2CF9AE}" pid="5" name="KSOProductBuildVer">
    <vt:lpwstr>2052-12.1.0.16929</vt:lpwstr>
  </property>
</Properties>
</file>